
<file path=[Content_Types].xml><?xml version="1.0" encoding="utf-8"?>
<Types xmlns="http://schemas.openxmlformats.org/package/2006/content-types">
  <Default Extension="jpeg" ContentType="image/jpe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handoutMasterIdLst>
    <p:handoutMasterId r:id="rId100"/>
  </p:handoutMasterIdLst>
  <p:sldIdLst>
    <p:sldId id="256" r:id="rId3"/>
    <p:sldId id="259" r:id="rId4"/>
    <p:sldId id="657" r:id="rId5"/>
    <p:sldId id="751" r:id="rId6"/>
    <p:sldId id="752" r:id="rId7"/>
    <p:sldId id="753" r:id="rId8"/>
    <p:sldId id="754" r:id="rId9"/>
    <p:sldId id="755" r:id="rId10"/>
    <p:sldId id="756" r:id="rId11"/>
    <p:sldId id="757" r:id="rId12"/>
    <p:sldId id="758" r:id="rId13"/>
    <p:sldId id="759" r:id="rId14"/>
    <p:sldId id="765" r:id="rId15"/>
    <p:sldId id="760" r:id="rId16"/>
    <p:sldId id="766" r:id="rId17"/>
    <p:sldId id="509" r:id="rId18"/>
    <p:sldId id="510" r:id="rId19"/>
    <p:sldId id="511" r:id="rId20"/>
    <p:sldId id="849" r:id="rId21"/>
    <p:sldId id="850" r:id="rId22"/>
    <p:sldId id="516" r:id="rId23"/>
    <p:sldId id="767" r:id="rId24"/>
    <p:sldId id="447" r:id="rId25"/>
    <p:sldId id="448" r:id="rId26"/>
    <p:sldId id="449" r:id="rId27"/>
    <p:sldId id="450" r:id="rId28"/>
    <p:sldId id="451" r:id="rId29"/>
    <p:sldId id="392" r:id="rId30"/>
    <p:sldId id="841" r:id="rId31"/>
    <p:sldId id="842" r:id="rId32"/>
    <p:sldId id="843" r:id="rId33"/>
    <p:sldId id="844" r:id="rId34"/>
    <p:sldId id="845" r:id="rId35"/>
    <p:sldId id="846" r:id="rId36"/>
    <p:sldId id="589" r:id="rId37"/>
    <p:sldId id="393" r:id="rId38"/>
    <p:sldId id="394" r:id="rId39"/>
    <p:sldId id="395" r:id="rId40"/>
    <p:sldId id="847" r:id="rId41"/>
    <p:sldId id="848" r:id="rId42"/>
    <p:sldId id="396" r:id="rId43"/>
    <p:sldId id="397" r:id="rId44"/>
    <p:sldId id="927" r:id="rId45"/>
    <p:sldId id="929" r:id="rId46"/>
    <p:sldId id="930" r:id="rId47"/>
    <p:sldId id="928" r:id="rId48"/>
    <p:sldId id="768" r:id="rId49"/>
    <p:sldId id="807" r:id="rId50"/>
    <p:sldId id="810" r:id="rId51"/>
    <p:sldId id="822" r:id="rId52"/>
    <p:sldId id="811" r:id="rId53"/>
    <p:sldId id="985" r:id="rId54"/>
    <p:sldId id="769" r:id="rId55"/>
    <p:sldId id="644" r:id="rId56"/>
    <p:sldId id="645" r:id="rId57"/>
    <p:sldId id="646" r:id="rId58"/>
    <p:sldId id="647" r:id="rId59"/>
    <p:sldId id="648" r:id="rId60"/>
    <p:sldId id="649" r:id="rId61"/>
    <p:sldId id="774" r:id="rId62"/>
    <p:sldId id="650" r:id="rId63"/>
    <p:sldId id="775" r:id="rId64"/>
    <p:sldId id="770" r:id="rId65"/>
    <p:sldId id="771" r:id="rId66"/>
    <p:sldId id="776" r:id="rId67"/>
    <p:sldId id="777" r:id="rId68"/>
    <p:sldId id="772" r:id="rId69"/>
    <p:sldId id="773" r:id="rId70"/>
    <p:sldId id="895" r:id="rId71"/>
    <p:sldId id="896" r:id="rId72"/>
    <p:sldId id="908" r:id="rId73"/>
    <p:sldId id="909" r:id="rId74"/>
    <p:sldId id="910" r:id="rId75"/>
    <p:sldId id="897" r:id="rId76"/>
    <p:sldId id="911" r:id="rId77"/>
    <p:sldId id="903" r:id="rId78"/>
    <p:sldId id="926" r:id="rId79"/>
    <p:sldId id="904" r:id="rId80"/>
    <p:sldId id="912" r:id="rId81"/>
    <p:sldId id="898" r:id="rId82"/>
    <p:sldId id="914" r:id="rId83"/>
    <p:sldId id="899" r:id="rId84"/>
    <p:sldId id="915" r:id="rId85"/>
    <p:sldId id="900" r:id="rId86"/>
    <p:sldId id="932" r:id="rId87"/>
    <p:sldId id="901" r:id="rId88"/>
    <p:sldId id="902" r:id="rId89"/>
    <p:sldId id="906" r:id="rId90"/>
    <p:sldId id="907" r:id="rId91"/>
    <p:sldId id="935" r:id="rId92"/>
    <p:sldId id="979" r:id="rId93"/>
    <p:sldId id="980" r:id="rId94"/>
    <p:sldId id="981" r:id="rId95"/>
    <p:sldId id="982" r:id="rId96"/>
    <p:sldId id="983" r:id="rId97"/>
    <p:sldId id="281"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B9BD5"/>
    <a:srgbClr val="28549C"/>
    <a:srgbClr val="B26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34" y="9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notesMaster" Target="notesMasters/notesMaster1.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D0BC9-AD78-4DF3-B4B7-41193F4129E7}" type="datetimeFigureOut">
              <a:rPr lang="zh-CN" altLang="en-US" smtClean="0"/>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7A10C-2C93-4CC3-82E5-C0DF14BBD38B}"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C4453-05C5-4C61-BCCC-26FA8F539A9C}"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AE85C-51F9-4B03-BA16-69844BCCC213}"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aseline="0">
                <a:solidFill>
                  <a:schemeClr val="bg1"/>
                </a:solidFill>
                <a:latin typeface="Times New Roman" panose="02020603050405020304" pitchFamily="18"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Click to edit Master subtitle style</a:t>
            </a:r>
            <a:endParaRPr lang="zh-CN" altLang="en-US" dirty="0"/>
          </a:p>
        </p:txBody>
      </p:sp>
      <p:sp>
        <p:nvSpPr>
          <p:cNvPr id="5" name="Footer Placeholder 4"/>
          <p:cNvSpPr>
            <a:spLocks noGrp="1"/>
          </p:cNvSpPr>
          <p:nvPr>
            <p:ph type="ftr" sz="quarter" idx="11"/>
          </p:nvPr>
        </p:nvSpPr>
        <p:spPr/>
        <p:txBody>
          <a:bodyPr/>
          <a:lstStyle/>
          <a:p>
            <a:r>
              <a:rPr lang="zh-CN" altLang="en-US" dirty="0" smtClean="0"/>
              <a:t>深度学习 </a:t>
            </a:r>
            <a:r>
              <a:rPr lang="en-US" altLang="zh-CN" dirty="0" smtClean="0"/>
              <a:t>— </a:t>
            </a:r>
            <a:r>
              <a:rPr lang="zh-CN" altLang="en-US" dirty="0" smtClean="0"/>
              <a:t>简介</a:t>
            </a:r>
            <a:endParaRPr lang="zh-CN" altLang="en-US" dirty="0"/>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fld>
            <a:endParaRPr lang="zh-CN" altLang="en-US"/>
          </a:p>
        </p:txBody>
      </p: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a:fillRect/>
          </a:stretch>
        </p:blipFill>
        <p:spPr>
          <a:xfrm>
            <a:off x="10869724" y="158046"/>
            <a:ext cx="762106" cy="752887"/>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Vertical Text Placeholder 2"/>
          <p:cNvSpPr>
            <a:spLocks noGrp="1"/>
          </p:cNvSpPr>
          <p:nvPr>
            <p:ph type="body" orient="vert" idx="1"/>
          </p:nvPr>
        </p:nvSpPr>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5" name="Footer Placeholder 4"/>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28549C"/>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5" name="Footer Placeholder 4"/>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1455" y="142876"/>
            <a:ext cx="10947890" cy="768058"/>
          </a:xfrm>
        </p:spPr>
        <p:txBody>
          <a:bodyPr/>
          <a:lstStyle>
            <a:lvl1pPr algn="l">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671455" y="1200150"/>
            <a:ext cx="10947890" cy="5313490"/>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5" name="Footer Placeholder 4"/>
          <p:cNvSpPr>
            <a:spLocks noGrp="1"/>
          </p:cNvSpPr>
          <p:nvPr>
            <p:ph type="ftr" sz="quarter" idx="11"/>
          </p:nvPr>
        </p:nvSpPr>
        <p:spPr>
          <a:xfrm>
            <a:off x="671455" y="6591003"/>
            <a:ext cx="1355053" cy="213730"/>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pPr algn="l"/>
            <a:r>
              <a:rPr lang="zh-CN" altLang="en-US" smtClean="0"/>
              <a:t>深度学习 </a:t>
            </a:r>
            <a:r>
              <a:rPr lang="en-US" altLang="zh-CN" smtClean="0"/>
              <a:t>— </a:t>
            </a:r>
            <a:r>
              <a:rPr lang="zh-CN" altLang="en-US" smtClean="0"/>
              <a:t>简介</a:t>
            </a:r>
            <a:endParaRPr lang="zh-CN" altLang="en-US" dirty="0"/>
          </a:p>
        </p:txBody>
      </p:sp>
      <p:sp>
        <p:nvSpPr>
          <p:cNvPr id="6" name="Slide Number Placeholder 5"/>
          <p:cNvSpPr>
            <a:spLocks noGrp="1"/>
          </p:cNvSpPr>
          <p:nvPr>
            <p:ph type="sldNum" sz="quarter" idx="12"/>
          </p:nvPr>
        </p:nvSpPr>
        <p:spPr>
          <a:xfrm>
            <a:off x="11397514" y="682875"/>
            <a:ext cx="399070" cy="264231"/>
          </a:xfrm>
        </p:spPr>
        <p:txBody>
          <a:bodyPr/>
          <a:lstStyle>
            <a:lvl1pPr>
              <a:defRPr sz="1400" baseline="0">
                <a:solidFill>
                  <a:schemeClr val="bg1"/>
                </a:solidFill>
                <a:latin typeface="Times New Roman" panose="02020603050405020304" pitchFamily="18" charset="0"/>
                <a:ea typeface="微软雅黑" panose="020B0503020204020204" pitchFamily="34" charset="-122"/>
              </a:defRPr>
            </a:lvl1pPr>
          </a:lstStyle>
          <a:p>
            <a:fld id="{9D7BC5A3-D355-4C8D-AD2C-5AC2CB0B116D}" type="slidenum">
              <a:rPr lang="zh-CN" altLang="en-US" smtClean="0"/>
            </a:fld>
            <a:endParaRPr lang="zh-CN" altLang="en-US" dirty="0"/>
          </a:p>
        </p:txBody>
      </p:sp>
      <p:cxnSp>
        <p:nvCxnSpPr>
          <p:cNvPr id="9" name="直接连接符 56"/>
          <p:cNvCxnSpPr/>
          <p:nvPr userDrawn="1"/>
        </p:nvCxnSpPr>
        <p:spPr>
          <a:xfrm>
            <a:off x="1" y="988296"/>
            <a:ext cx="7448549"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a:fillRect/>
          </a:stretch>
        </p:blipFill>
        <p:spPr>
          <a:xfrm>
            <a:off x="10869724" y="158046"/>
            <a:ext cx="762106" cy="75288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baseline="0">
                <a:solidFill>
                  <a:schemeClr val="tx1">
                    <a:tint val="75000"/>
                  </a:schemeClr>
                </a:solidFill>
                <a:latin typeface="Times New Roman" panose="02020603050405020304" pitchFamily="18"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smtClean="0"/>
              <a:t>Edit Master text styles</a:t>
            </a:r>
            <a:endParaRPr lang="en-US" altLang="zh-CN" dirty="0" smtClean="0"/>
          </a:p>
        </p:txBody>
      </p:sp>
      <p:sp>
        <p:nvSpPr>
          <p:cNvPr id="5" name="Footer Placeholder 4"/>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sz="half" idx="1"/>
          </p:nvPr>
        </p:nvSpPr>
        <p:spPr>
          <a:xfrm>
            <a:off x="838200" y="1825625"/>
            <a:ext cx="5181600" cy="435133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4" name="Content Placeholder 3"/>
          <p:cNvSpPr>
            <a:spLocks noGrp="1"/>
          </p:cNvSpPr>
          <p:nvPr>
            <p:ph sz="half" idx="2"/>
          </p:nvPr>
        </p:nvSpPr>
        <p:spPr>
          <a:xfrm>
            <a:off x="6172200" y="1825625"/>
            <a:ext cx="5181600" cy="435133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6" name="Footer Placeholder 5"/>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baseline="0">
                <a:solidFill>
                  <a:schemeClr val="bg1"/>
                </a:solidFill>
                <a:latin typeface="Times New Roman" panose="02020603050405020304" pitchFamily="18"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Edit Master text styles</a:t>
            </a:r>
            <a:endParaRPr lang="en-US" altLang="zh-CN" dirty="0" smtClean="0"/>
          </a:p>
        </p:txBody>
      </p:sp>
      <p:sp>
        <p:nvSpPr>
          <p:cNvPr id="4" name="Content Placeholder 3"/>
          <p:cNvSpPr>
            <a:spLocks noGrp="1"/>
          </p:cNvSpPr>
          <p:nvPr>
            <p:ph sz="half" idx="2"/>
          </p:nvPr>
        </p:nvSpPr>
        <p:spPr>
          <a:xfrm>
            <a:off x="839788" y="2505075"/>
            <a:ext cx="5157787" cy="368458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lang="en-US" altLang="zh-CN" sz="2400" b="1" kern="1200" baseline="0" dirty="0" smtClean="0">
                <a:solidFill>
                  <a:schemeClr val="bg1"/>
                </a:solidFill>
                <a:latin typeface="Times New Roman" panose="02020603050405020304" pitchFamily="18" charset="0"/>
                <a:ea typeface="微软雅黑"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smtClean="0"/>
              <a:t>Edit Master text styles</a:t>
            </a:r>
            <a:endParaRPr lang="en-US" altLang="zh-CN" dirty="0" smtClean="0"/>
          </a:p>
        </p:txBody>
      </p:sp>
      <p:sp>
        <p:nvSpPr>
          <p:cNvPr id="6" name="Content Placeholder 5"/>
          <p:cNvSpPr>
            <a:spLocks noGrp="1"/>
          </p:cNvSpPr>
          <p:nvPr>
            <p:ph sz="quarter" idx="4"/>
          </p:nvPr>
        </p:nvSpPr>
        <p:spPr>
          <a:xfrm>
            <a:off x="6172200" y="2505075"/>
            <a:ext cx="5183188" cy="3684588"/>
          </a:xfrm>
        </p:spPr>
        <p:txBody>
          <a:bodyPr/>
          <a:lstStyle>
            <a:lvl1pPr marL="228600" indent="-228600">
              <a:defRPr lang="en-US" altLang="zh-CN" sz="2800" kern="1200" baseline="0" dirty="0" smtClean="0">
                <a:solidFill>
                  <a:schemeClr val="bg1"/>
                </a:solidFill>
                <a:latin typeface="Times New Roman" panose="02020603050405020304" pitchFamily="18" charset="0"/>
                <a:ea typeface="微软雅黑" panose="020B0503020204020204" pitchFamily="34" charset="-122"/>
                <a:cs typeface="+mn-cs"/>
              </a:defRPr>
            </a:lvl1pPr>
            <a:lvl2pPr marL="685800" indent="-228600">
              <a:defRPr lang="en-US" altLang="zh-CN" sz="2400" kern="1200" baseline="0" dirty="0" smtClean="0">
                <a:solidFill>
                  <a:schemeClr val="bg1"/>
                </a:solidFill>
                <a:latin typeface="Times New Roman" panose="02020603050405020304" pitchFamily="18" charset="0"/>
                <a:ea typeface="微软雅黑" panose="020B0503020204020204" pitchFamily="34" charset="-122"/>
                <a:cs typeface="+mn-cs"/>
              </a:defRPr>
            </a:lvl2pPr>
            <a:lvl3pPr>
              <a:defRPr lang="en-US" altLang="zh-CN" sz="2000" kern="1200" baseline="0" dirty="0" smtClean="0">
                <a:solidFill>
                  <a:schemeClr val="bg1"/>
                </a:solidFill>
                <a:latin typeface="Times New Roman" panose="02020603050405020304" pitchFamily="18" charset="0"/>
                <a:ea typeface="微软雅黑" panose="020B0503020204020204" pitchFamily="34" charset="-122"/>
                <a:cs typeface="+mn-cs"/>
              </a:defRPr>
            </a:lvl3pPr>
            <a:lvl4pPr>
              <a:defRPr lang="en-US" altLang="zh-CN" sz="1800" kern="1200" baseline="0" dirty="0" smtClean="0">
                <a:solidFill>
                  <a:schemeClr val="bg1"/>
                </a:solidFill>
                <a:latin typeface="Times New Roman" panose="02020603050405020304" pitchFamily="18" charset="0"/>
                <a:ea typeface="微软雅黑" panose="020B0503020204020204" pitchFamily="34" charset="-122"/>
                <a:cs typeface="+mn-cs"/>
              </a:defRPr>
            </a:lvl4pPr>
            <a:lvl5pPr>
              <a:defRPr lang="zh-CN" altLang="en-US" sz="1800" kern="1200" baseline="0" dirty="0">
                <a:solidFill>
                  <a:schemeClr val="bg1"/>
                </a:solidFill>
                <a:latin typeface="Times New Roman" panose="02020603050405020304" pitchFamily="18" charset="0"/>
                <a:ea typeface="微软雅黑" panose="020B0503020204020204" pitchFamily="34" charset="-122"/>
                <a:cs typeface="+mn-cs"/>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zh-CN" dirty="0" smtClean="0"/>
              <a:t>Edit Master text styles</a:t>
            </a:r>
            <a:endParaRPr lang="en-US" altLang="zh-CN" dirty="0" smtClean="0"/>
          </a:p>
          <a:p>
            <a:pPr marL="685800" lvl="1" indent="-228600" algn="l" defTabSz="914400" rtl="0" eaLnBrk="1" latinLnBrk="0" hangingPunct="1">
              <a:lnSpc>
                <a:spcPct val="90000"/>
              </a:lnSpc>
              <a:spcBef>
                <a:spcPts val="500"/>
              </a:spcBef>
              <a:buFont typeface="Arial" panose="020B0604020202020204" pitchFamily="34" charset="0"/>
              <a:buChar char="•"/>
            </a:pPr>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8" name="Footer Placeholder 7"/>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9" name="Slide Number Placeholder 8"/>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zh-CN" altLang="en-US" sz="4400" kern="1200" baseline="0" dirty="0">
                <a:solidFill>
                  <a:schemeClr val="bg1"/>
                </a:solidFill>
                <a:latin typeface="Times New Roman" panose="02020603050405020304" pitchFamily="18" charset="0"/>
                <a:ea typeface="微软雅黑" panose="020B0503020204020204" pitchFamily="34" charset="-122"/>
                <a:cs typeface="+mj-cs"/>
              </a:defRPr>
            </a:lvl1pPr>
          </a:lstStyle>
          <a:p>
            <a:r>
              <a:rPr lang="en-US" altLang="zh-CN" dirty="0" smtClean="0"/>
              <a:t>Click to edit Master title style</a:t>
            </a:r>
            <a:endParaRPr lang="zh-CN" altLang="en-US" dirty="0"/>
          </a:p>
        </p:txBody>
      </p:sp>
      <p:sp>
        <p:nvSpPr>
          <p:cNvPr id="4" name="Footer Placeholder 3"/>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5" name="Slide Number Placeholder 4"/>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28549C"/>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71456" y="6590549"/>
            <a:ext cx="2057399" cy="214184"/>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pPr algn="l"/>
            <a:r>
              <a:rPr lang="zh-CN" altLang="en-US" smtClean="0"/>
              <a:t>深度学习 </a:t>
            </a:r>
            <a:r>
              <a:rPr lang="en-US" altLang="zh-CN" smtClean="0"/>
              <a:t>— </a:t>
            </a:r>
            <a:r>
              <a:rPr lang="zh-CN" altLang="en-US" smtClean="0"/>
              <a:t>简介</a:t>
            </a:r>
            <a:endParaRPr lang="zh-CN" altLang="en-US" dirty="0"/>
          </a:p>
        </p:txBody>
      </p:sp>
      <p:sp>
        <p:nvSpPr>
          <p:cNvPr id="4" name="Slide Number Placeholder 3"/>
          <p:cNvSpPr>
            <a:spLocks noGrp="1"/>
          </p:cNvSpPr>
          <p:nvPr>
            <p:ph type="sldNum" sz="quarter" idx="12"/>
          </p:nvPr>
        </p:nvSpPr>
        <p:spPr>
          <a:xfrm>
            <a:off x="11397514" y="707898"/>
            <a:ext cx="390832" cy="214184"/>
          </a:xfrm>
          <a:noFill/>
        </p:spPr>
        <p:txBody>
          <a:bodyPr/>
          <a:lstStyle>
            <a:lvl1pPr>
              <a:defRPr sz="1400" baseline="0">
                <a:solidFill>
                  <a:schemeClr val="bg1"/>
                </a:solidFill>
                <a:latin typeface="Times New Roman" panose="02020603050405020304" pitchFamily="18" charset="0"/>
                <a:ea typeface="微软雅黑" panose="020B0503020204020204" pitchFamily="34" charset="-122"/>
              </a:defRPr>
            </a:lvl1pPr>
          </a:lstStyle>
          <a:p>
            <a:fld id="{9D7BC5A3-D355-4C8D-AD2C-5AC2CB0B116D}" type="slidenum">
              <a:rPr lang="zh-CN" altLang="en-US" smtClean="0"/>
            </a:fld>
            <a:endParaRPr lang="zh-CN" altLang="en-US" dirty="0"/>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a:fillRect/>
          </a:stretch>
        </p:blipFill>
        <p:spPr>
          <a:xfrm>
            <a:off x="10869724" y="158046"/>
            <a:ext cx="762106" cy="752887"/>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Content Placeholder 2"/>
          <p:cNvSpPr>
            <a:spLocks noGrp="1"/>
          </p:cNvSpPr>
          <p:nvPr>
            <p:ph idx="1"/>
          </p:nvPr>
        </p:nvSpPr>
        <p:spPr>
          <a:xfrm>
            <a:off x="5183188" y="987425"/>
            <a:ext cx="6172200" cy="4873625"/>
          </a:xfrm>
        </p:spPr>
        <p:txBody>
          <a:bodyPr/>
          <a:lstStyle>
            <a:lvl1pPr>
              <a:defRPr sz="3200" baseline="0">
                <a:solidFill>
                  <a:schemeClr val="bg1"/>
                </a:solidFill>
                <a:latin typeface="Times New Roman" panose="02020603050405020304" pitchFamily="18" charset="0"/>
                <a:ea typeface="微软雅黑" panose="020B0503020204020204" pitchFamily="34" charset="-122"/>
              </a:defRPr>
            </a:lvl1pPr>
            <a:lvl2pPr>
              <a:defRPr sz="2800" baseline="0">
                <a:solidFill>
                  <a:schemeClr val="bg1"/>
                </a:solidFill>
                <a:latin typeface="Times New Roman" panose="02020603050405020304" pitchFamily="18" charset="0"/>
                <a:ea typeface="微软雅黑" panose="020B0503020204020204" pitchFamily="34" charset="-122"/>
              </a:defRPr>
            </a:lvl2pPr>
            <a:lvl3pPr>
              <a:defRPr sz="2400" baseline="0">
                <a:solidFill>
                  <a:schemeClr val="bg1"/>
                </a:solidFill>
                <a:latin typeface="Times New Roman" panose="02020603050405020304" pitchFamily="18" charset="0"/>
                <a:ea typeface="微软雅黑" panose="020B0503020204020204" pitchFamily="34" charset="-122"/>
              </a:defRPr>
            </a:lvl3pPr>
            <a:lvl4pPr>
              <a:defRPr sz="2000" baseline="0">
                <a:solidFill>
                  <a:schemeClr val="bg1"/>
                </a:solidFill>
                <a:latin typeface="Times New Roman" panose="02020603050405020304" pitchFamily="18" charset="0"/>
                <a:ea typeface="微软雅黑" panose="020B0503020204020204" pitchFamily="34" charset="-122"/>
              </a:defRPr>
            </a:lvl4pPr>
            <a:lvl5pPr>
              <a:defRPr sz="2000" baseline="0">
                <a:solidFill>
                  <a:schemeClr val="bg1"/>
                </a:solidFill>
                <a:latin typeface="Times New Roman" panose="02020603050405020304" pitchFamily="18" charset="0"/>
                <a:ea typeface="微软雅黑" panose="020B0503020204020204" pitchFamily="34" charset="-122"/>
              </a:defRPr>
            </a:lvl5pPr>
            <a:lvl6pPr>
              <a:defRPr sz="2000"/>
            </a:lvl6pPr>
            <a:lvl7pPr>
              <a:defRPr sz="2000"/>
            </a:lvl7pPr>
            <a:lvl8pPr>
              <a:defRPr sz="2000"/>
            </a:lvl8pPr>
            <a:lvl9pPr>
              <a:defRPr sz="2000"/>
            </a:lvl9p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aseline="0">
                <a:solidFill>
                  <a:schemeClr val="bg1"/>
                </a:solidFill>
                <a:latin typeface="Times New Roman" panose="02020603050405020304" pitchFamily="18"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smtClean="0"/>
              <a:t>Edit Master text styles</a:t>
            </a:r>
            <a:endParaRPr lang="en-US" altLang="zh-CN" dirty="0" smtClean="0"/>
          </a:p>
        </p:txBody>
      </p:sp>
      <p:sp>
        <p:nvSpPr>
          <p:cNvPr id="6" name="Footer Placeholder 5"/>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aseline="0">
                <a:solidFill>
                  <a:schemeClr val="bg1"/>
                </a:solidFill>
                <a:latin typeface="Times New Roman" panose="02020603050405020304" pitchFamily="18" charset="0"/>
                <a:ea typeface="微软雅黑" panose="020B0503020204020204" pitchFamily="34" charset="-122"/>
              </a:defRPr>
            </a:lvl1pPr>
          </a:lstStyle>
          <a:p>
            <a:r>
              <a:rPr lang="en-US" altLang="zh-CN" dirty="0" smtClean="0"/>
              <a:t>Click to edit Master title style</a:t>
            </a:r>
            <a:endParaRPr lang="zh-CN" alt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aseline="0">
                <a:solidFill>
                  <a:schemeClr val="bg1"/>
                </a:solidFill>
                <a:latin typeface="Times New Roman" panose="02020603050405020304" pitchFamily="18"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smtClean="0"/>
              <a:t>Edit Master text styles</a:t>
            </a:r>
            <a:endParaRPr lang="en-US" altLang="zh-CN" dirty="0" smtClean="0"/>
          </a:p>
        </p:txBody>
      </p:sp>
      <p:sp>
        <p:nvSpPr>
          <p:cNvPr id="6" name="Footer Placeholder 5"/>
          <p:cNvSpPr>
            <a:spLocks noGrp="1"/>
          </p:cNvSpPr>
          <p:nvPr>
            <p:ph type="ftr" sz="quarter" idx="11"/>
          </p:nvPr>
        </p:nvSpPr>
        <p:spPr/>
        <p:txBody>
          <a:bodyPr/>
          <a:lstStyle/>
          <a:p>
            <a:r>
              <a:rPr lang="zh-CN" altLang="en-US" smtClean="0"/>
              <a:t>深度学习 </a:t>
            </a:r>
            <a:r>
              <a:rPr lang="en-US" altLang="zh-CN" smtClean="0"/>
              <a:t>— </a:t>
            </a:r>
            <a:r>
              <a:rPr lang="zh-CN" altLang="en-US" smtClean="0"/>
              <a:t>简介</a:t>
            </a:r>
            <a:endParaRPr lang="zh-CN" altLang="en-US"/>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549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smtClean="0"/>
              <a:t>Click to edit Master title style</a:t>
            </a:r>
            <a:endParaRPr lang="zh-CN" alt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smtClean="0"/>
              <a:t>Edit Master text styles</a:t>
            </a:r>
            <a:endParaRPr lang="en-US" altLang="zh-CN" dirty="0" smtClean="0"/>
          </a:p>
          <a:p>
            <a:pPr lvl="1"/>
            <a:r>
              <a:rPr lang="en-US" altLang="zh-CN" dirty="0" smtClean="0"/>
              <a:t>Second level</a:t>
            </a:r>
            <a:endParaRPr lang="en-US" altLang="zh-CN" dirty="0" smtClean="0"/>
          </a:p>
          <a:p>
            <a:pPr lvl="2"/>
            <a:r>
              <a:rPr lang="en-US" altLang="zh-CN" dirty="0" smtClean="0"/>
              <a:t>Third level</a:t>
            </a:r>
            <a:endParaRPr lang="en-US" altLang="zh-CN" dirty="0" smtClean="0"/>
          </a:p>
          <a:p>
            <a:pPr lvl="3"/>
            <a:r>
              <a:rPr lang="en-US" altLang="zh-CN" dirty="0" smtClean="0"/>
              <a:t>Fourth level</a:t>
            </a:r>
            <a:endParaRPr lang="en-US" altLang="zh-CN" dirty="0" smtClean="0"/>
          </a:p>
          <a:p>
            <a:pPr lvl="4"/>
            <a:r>
              <a:rPr lang="en-US" altLang="zh-CN" dirty="0" smtClean="0"/>
              <a:t>Fifth level</a:t>
            </a:r>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深度学习 </a:t>
            </a:r>
            <a:r>
              <a:rPr lang="en-US" altLang="zh-CN" smtClean="0"/>
              <a:t>— </a:t>
            </a:r>
            <a:r>
              <a:rPr lang="zh-CN" altLang="en-US" smtClean="0"/>
              <a:t>简介</a:t>
            </a:r>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BC5A3-D355-4C8D-AD2C-5AC2CB0B11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bg1"/>
          </a:solidFill>
          <a:latin typeface="Times New Roman" panose="02020603050405020304" pitchFamily="18"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GIF"/><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GIF"/></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3.GIF"/></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3.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GI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108.wdp"/><Relationship Id="rId2" Type="http://schemas.openxmlformats.org/officeDocument/2006/relationships/image" Target="../media/image107.png"/><Relationship Id="rId1" Type="http://schemas.openxmlformats.org/officeDocument/2006/relationships/image" Target="../media/image10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深度学习相关硬件与软件平台</a:t>
            </a:r>
            <a:endParaRPr lang="zh-CN" altLang="en-US" dirty="0"/>
          </a:p>
        </p:txBody>
      </p:sp>
      <p:sp>
        <p:nvSpPr>
          <p:cNvPr id="3" name="Subtitle 2"/>
          <p:cNvSpPr>
            <a:spLocks noGrp="1"/>
          </p:cNvSpPr>
          <p:nvPr>
            <p:ph type="subTitle" idx="1"/>
          </p:nvPr>
        </p:nvSpPr>
        <p:spPr/>
        <p:txBody>
          <a:bodyPr>
            <a:normAutofit/>
          </a:bodyPr>
          <a:lstStyle/>
          <a:p>
            <a:r>
              <a:rPr lang="zh-CN" altLang="en-US" dirty="0" smtClean="0"/>
              <a:t> </a:t>
            </a:r>
            <a:endParaRPr lang="en-US" altLang="zh-CN" dirty="0"/>
          </a:p>
          <a:p>
            <a:r>
              <a:rPr lang="zh-CN" altLang="en-US" dirty="0" smtClean="0"/>
              <a:t>中国</a:t>
            </a:r>
            <a:r>
              <a:rPr lang="zh-CN" altLang="en-US" dirty="0"/>
              <a:t>科学技术</a:t>
            </a:r>
            <a:r>
              <a:rPr lang="zh-CN" altLang="en-US" dirty="0" smtClean="0"/>
              <a:t>大学  </a:t>
            </a:r>
            <a:r>
              <a:rPr lang="en-US" altLang="zh-CN" dirty="0" smtClean="0"/>
              <a:t>|  </a:t>
            </a:r>
            <a:r>
              <a:rPr lang="zh-CN" altLang="en-US" dirty="0" smtClean="0"/>
              <a:t>计算机科学与技术</a:t>
            </a:r>
            <a:r>
              <a:rPr lang="zh-CN" altLang="en-US" dirty="0"/>
              <a:t>学院</a:t>
            </a:r>
            <a:r>
              <a:rPr lang="en-US" altLang="zh-CN" dirty="0"/>
              <a:t> </a:t>
            </a:r>
            <a:r>
              <a:rPr lang="en-US" altLang="zh-CN" dirty="0" smtClean="0"/>
              <a:t> |  </a:t>
            </a:r>
            <a:r>
              <a:rPr lang="zh-CN" altLang="en-US" dirty="0" smtClean="0"/>
              <a:t>朱洪渊</a:t>
            </a:r>
            <a:endParaRPr lang="en-US" altLang="zh-CN" dirty="0" smtClean="0"/>
          </a:p>
          <a:p>
            <a:r>
              <a:rPr lang="en-US" altLang="zh-CN" dirty="0" smtClean="0"/>
              <a:t>zhymlty@mail.ustc.edu.cn</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CPU</a:t>
            </a:r>
            <a:r>
              <a:rPr lang="zh-CN" altLang="en-US">
                <a:sym typeface="+mn-ea"/>
              </a:rPr>
              <a:t>与</a:t>
            </a:r>
            <a:r>
              <a:rPr lang="en-US" altLang="zh-CN">
                <a:sym typeface="+mn-ea"/>
              </a:rPr>
              <a:t>GPU</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内容占位符 4"/>
          <p:cNvPicPr>
            <a:picLocks noChangeAspect="1"/>
          </p:cNvPicPr>
          <p:nvPr>
            <p:ph idx="1"/>
          </p:nvPr>
        </p:nvPicPr>
        <p:blipFill>
          <a:blip r:embed="rId1"/>
          <a:stretch>
            <a:fillRect/>
          </a:stretch>
        </p:blipFill>
        <p:spPr>
          <a:xfrm>
            <a:off x="1132840" y="1200150"/>
            <a:ext cx="10024110" cy="53136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Programming GPUs</a:t>
            </a:r>
            <a:endParaRPr lang="zh-CN" altLang="en-US"/>
          </a:p>
        </p:txBody>
      </p:sp>
      <p:sp>
        <p:nvSpPr>
          <p:cNvPr id="3" name="内容占位符 2"/>
          <p:cNvSpPr>
            <a:spLocks noGrp="1"/>
          </p:cNvSpPr>
          <p:nvPr>
            <p:ph idx="1"/>
          </p:nvPr>
        </p:nvSpPr>
        <p:spPr/>
        <p:txBody>
          <a:bodyPr/>
          <a:p>
            <a:r>
              <a:rPr lang="en-US" altLang="zh-CN"/>
              <a:t>CUDA </a:t>
            </a:r>
            <a:r>
              <a:rPr lang="zh-CN" altLang="en-US"/>
              <a:t>（</a:t>
            </a:r>
            <a:r>
              <a:rPr lang="en-US" altLang="zh-CN"/>
              <a:t>NVIDIA only</a:t>
            </a:r>
            <a:r>
              <a:rPr lang="zh-CN" altLang="en-US"/>
              <a:t>）</a:t>
            </a:r>
            <a:endParaRPr lang="zh-CN" altLang="en-US"/>
          </a:p>
          <a:p>
            <a:pPr lvl="1"/>
            <a:r>
              <a:rPr lang="en-US" altLang="zh-CN"/>
              <a:t>Write C-like code that runs directly on the GPU</a:t>
            </a:r>
            <a:endParaRPr lang="en-US" altLang="zh-CN"/>
          </a:p>
          <a:p>
            <a:pPr lvl="1"/>
            <a:r>
              <a:rPr lang="en-US" altLang="zh-CN"/>
              <a:t>Optimized APIs: cuBLAS, cuFFT, cuDNN, etc</a:t>
            </a:r>
            <a:endParaRPr lang="en-US" altLang="zh-CN"/>
          </a:p>
          <a:p>
            <a:pPr lvl="0"/>
            <a:r>
              <a:rPr lang="en-US" altLang="zh-CN"/>
              <a:t>OpenCL</a:t>
            </a:r>
            <a:endParaRPr lang="en-US" altLang="zh-CN"/>
          </a:p>
          <a:p>
            <a:pPr lvl="1"/>
            <a:r>
              <a:rPr lang="en-US" altLang="zh-CN"/>
              <a:t>Similar to CUDA, but runs on anything</a:t>
            </a:r>
            <a:endParaRPr lang="en-US" altLang="zh-CN"/>
          </a:p>
          <a:p>
            <a:pPr lvl="1"/>
            <a:r>
              <a:rPr lang="en-US" altLang="zh-CN"/>
              <a:t>Usually slower on NVIDIA hardware</a:t>
            </a:r>
            <a:endParaRPr lang="en-US" altLang="zh-CN"/>
          </a:p>
          <a:p>
            <a:pPr lvl="0"/>
            <a:r>
              <a:rPr lang="en-US" altLang="zh-CN"/>
              <a:t>HIP </a:t>
            </a:r>
            <a:r>
              <a:rPr lang="en-US" altLang="zh-CN" u="sng"/>
              <a:t>https://github.com/ROCm-Developer-Tools/HIP</a:t>
            </a:r>
            <a:endParaRPr lang="en-US" altLang="zh-CN" u="sng"/>
          </a:p>
          <a:p>
            <a:pPr lvl="1"/>
            <a:r>
              <a:rPr lang="en-US" altLang="zh-CN"/>
              <a:t>New project that automatically converts CUDA code to something that can run on AMD GPUs</a:t>
            </a:r>
            <a:endParaRPr lang="en-US" altLang="zh-CN"/>
          </a:p>
          <a:p>
            <a:pPr lvl="0"/>
            <a:r>
              <a:rPr lang="en-US" altLang="zh-CN"/>
              <a:t>Udacity: Intro to Parallel Programming</a:t>
            </a:r>
            <a:endParaRPr lang="en-US" altLang="zh-CN"/>
          </a:p>
          <a:p>
            <a:pPr lvl="1"/>
            <a:r>
              <a:rPr lang="en-US" altLang="zh-CN"/>
              <a:t>For deep learning just use existing libraries</a:t>
            </a:r>
            <a:endParaRPr lang="en-US" altLang="zh-CN"/>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CPU</a:t>
            </a:r>
            <a:r>
              <a:rPr lang="zh-CN" altLang="en-US"/>
              <a:t>与</a:t>
            </a:r>
            <a:r>
              <a:rPr lang="en-US" altLang="zh-CN"/>
              <a:t>GPU</a:t>
            </a:r>
            <a:endParaRPr lang="en-US" altLang="zh-CN"/>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6" name="内容占位符 5"/>
          <p:cNvPicPr>
            <a:picLocks noChangeAspect="1"/>
          </p:cNvPicPr>
          <p:nvPr>
            <p:ph idx="1"/>
          </p:nvPr>
        </p:nvPicPr>
        <p:blipFill>
          <a:blip r:embed="rId1"/>
          <a:stretch>
            <a:fillRect/>
          </a:stretch>
        </p:blipFill>
        <p:spPr>
          <a:xfrm>
            <a:off x="789305" y="1233170"/>
            <a:ext cx="10711815" cy="5313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CPU</a:t>
            </a:r>
            <a:r>
              <a:rPr lang="zh-CN" altLang="en-US"/>
              <a:t>与</a:t>
            </a:r>
            <a:r>
              <a:rPr lang="en-US" altLang="zh-CN"/>
              <a:t>GPU</a:t>
            </a:r>
            <a:endParaRPr lang="en-US" altLang="zh-CN"/>
          </a:p>
        </p:txBody>
      </p:sp>
      <p:sp>
        <p:nvSpPr>
          <p:cNvPr id="3" name="内容占位符 2"/>
          <p:cNvSpPr>
            <a:spLocks noGrp="1"/>
          </p:cNvSpPr>
          <p:nvPr>
            <p:ph idx="1"/>
          </p:nvPr>
        </p:nvSpPr>
        <p:spPr/>
        <p:txBody>
          <a:bodyPr>
            <a:normAutofit lnSpcReduction="10000"/>
          </a:bodyPr>
          <a:p>
            <a:r>
              <a:rPr lang="en-US" altLang="zh-CN"/>
              <a:t>GPU</a:t>
            </a:r>
            <a:r>
              <a:rPr lang="zh-CN" altLang="en-US"/>
              <a:t>很强并不意味着不需要</a:t>
            </a:r>
            <a:r>
              <a:rPr lang="en-US" altLang="zh-CN"/>
              <a:t>CPU</a:t>
            </a:r>
            <a:r>
              <a:rPr lang="zh-CN" altLang="en-US"/>
              <a:t>的参与</a:t>
            </a:r>
            <a:endParaRPr lang="zh-CN" altLang="en-US"/>
          </a:p>
          <a:p>
            <a:endParaRPr lang="zh-CN" altLang="en-US"/>
          </a:p>
          <a:p>
            <a:r>
              <a:rPr lang="zh-CN" altLang="en-US"/>
              <a:t>当你在GPU上跑深度网络时，CPU进行的计算很少，但是CPU仍然需要处理以下事情：</a:t>
            </a:r>
            <a:endParaRPr lang="zh-CN" altLang="en-US"/>
          </a:p>
          <a:p>
            <a:pPr marL="0" indent="0">
              <a:buNone/>
            </a:pPr>
            <a:r>
              <a:rPr lang="zh-CN" altLang="en-US"/>
              <a:t>（</a:t>
            </a:r>
            <a:r>
              <a:rPr lang="en-US" altLang="zh-CN"/>
              <a:t>1</a:t>
            </a:r>
            <a:r>
              <a:rPr lang="zh-CN" altLang="en-US"/>
              <a:t>）在代码中写入并读取变量</a:t>
            </a:r>
            <a:endParaRPr lang="zh-CN" altLang="en-US"/>
          </a:p>
          <a:p>
            <a:pPr marL="0" indent="0">
              <a:buNone/>
            </a:pPr>
            <a:r>
              <a:rPr lang="zh-CN" altLang="en-US"/>
              <a:t>（</a:t>
            </a:r>
            <a:r>
              <a:rPr lang="en-US" altLang="zh-CN"/>
              <a:t>2</a:t>
            </a:r>
            <a:r>
              <a:rPr lang="zh-CN" altLang="en-US"/>
              <a:t>）执行指令，如函数调用</a:t>
            </a:r>
            <a:endParaRPr lang="zh-CN" altLang="en-US"/>
          </a:p>
          <a:p>
            <a:pPr marL="0" indent="0">
              <a:buNone/>
            </a:pPr>
            <a:r>
              <a:rPr lang="zh-CN" altLang="en-US"/>
              <a:t>（</a:t>
            </a:r>
            <a:r>
              <a:rPr lang="en-US" altLang="zh-CN"/>
              <a:t>3</a:t>
            </a:r>
            <a:r>
              <a:rPr lang="zh-CN" altLang="en-US"/>
              <a:t>）启动在GPU上函数调用</a:t>
            </a:r>
            <a:endParaRPr lang="zh-CN" altLang="en-US"/>
          </a:p>
          <a:p>
            <a:pPr marL="0" indent="0">
              <a:buNone/>
            </a:pPr>
            <a:r>
              <a:rPr lang="zh-CN" altLang="en-US"/>
              <a:t>（</a:t>
            </a:r>
            <a:r>
              <a:rPr lang="en-US" altLang="zh-CN"/>
              <a:t>4</a:t>
            </a:r>
            <a:r>
              <a:rPr lang="zh-CN" altLang="en-US"/>
              <a:t>）创建小批量数据</a:t>
            </a:r>
            <a:endParaRPr lang="zh-CN" altLang="en-US"/>
          </a:p>
          <a:p>
            <a:pPr marL="0" indent="0">
              <a:buNone/>
            </a:pPr>
            <a:r>
              <a:rPr lang="zh-CN" altLang="en-US"/>
              <a:t>（</a:t>
            </a:r>
            <a:r>
              <a:rPr lang="en-US" altLang="zh-CN"/>
              <a:t>5</a:t>
            </a:r>
            <a:r>
              <a:rPr lang="zh-CN" altLang="en-US"/>
              <a:t>）启动到GPU的数据传输</a:t>
            </a:r>
            <a:endParaRPr lang="zh-CN" altLang="en-US"/>
          </a:p>
          <a:p>
            <a:pPr marL="0" indent="0">
              <a:buNone/>
            </a:pP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GPU</a:t>
            </a:r>
            <a:r>
              <a:rPr lang="zh-CN" altLang="en-US"/>
              <a:t>为何如此适用于深度学习</a:t>
            </a:r>
            <a:endParaRPr lang="zh-CN" altLang="en-US"/>
          </a:p>
        </p:txBody>
      </p:sp>
      <p:sp>
        <p:nvSpPr>
          <p:cNvPr id="3" name="内容占位符 2"/>
          <p:cNvSpPr>
            <a:spLocks noGrp="1"/>
          </p:cNvSpPr>
          <p:nvPr>
            <p:ph idx="1"/>
          </p:nvPr>
        </p:nvSpPr>
        <p:spPr/>
        <p:txBody>
          <a:bodyPr/>
          <a:p>
            <a:r>
              <a:rPr lang="en-US" altLang="zh-CN" sz="2800">
                <a:sym typeface="+mn-ea"/>
              </a:rPr>
              <a:t>CPU</a:t>
            </a:r>
            <a:r>
              <a:rPr lang="zh-CN" altLang="en-US" sz="2800">
                <a:sym typeface="+mn-ea"/>
              </a:rPr>
              <a:t>优点在于调度，管理，协调能力强，计算能力则位于其次。</a:t>
            </a:r>
            <a:endParaRPr lang="zh-CN" altLang="en-US" sz="2800"/>
          </a:p>
          <a:p>
            <a:r>
              <a:rPr lang="en-US" altLang="zh-CN" sz="2800">
                <a:sym typeface="+mn-ea"/>
              </a:rPr>
              <a:t>GPU</a:t>
            </a:r>
            <a:r>
              <a:rPr lang="zh-CN" altLang="en-US" sz="2800">
                <a:sym typeface="+mn-ea"/>
              </a:rPr>
              <a:t>擅长对大数据进行简单重复操作。</a:t>
            </a:r>
            <a:endParaRPr lang="zh-CN" altLang="en-US" sz="2800"/>
          </a:p>
          <a:p>
            <a:endParaRPr lang="zh-CN" altLang="en-US" sz="2800"/>
          </a:p>
          <a:p>
            <a:r>
              <a:rPr lang="zh-CN" altLang="en-US" sz="2800">
                <a:sym typeface="+mn-ea"/>
              </a:rPr>
              <a:t>深度学习需要大数据来训练，就是需要大量的并行重复计算</a:t>
            </a:r>
            <a:endParaRPr lang="zh-CN" altLang="en-US" sz="2800"/>
          </a:p>
          <a:p>
            <a:r>
              <a:rPr lang="en-US" altLang="zh-CN" sz="2800">
                <a:sym typeface="+mn-ea"/>
              </a:rPr>
              <a:t>GPU</a:t>
            </a:r>
            <a:r>
              <a:rPr lang="zh-CN" altLang="en-US" sz="2800">
                <a:sym typeface="+mn-ea"/>
              </a:rPr>
              <a:t>有如下特点：</a:t>
            </a:r>
            <a:endParaRPr lang="zh-CN" altLang="en-US" sz="2800"/>
          </a:p>
          <a:p>
            <a:pPr lvl="1"/>
            <a:r>
              <a:rPr lang="zh-CN" altLang="en-US" sz="2800">
                <a:sym typeface="+mn-ea"/>
              </a:rPr>
              <a:t>提供多核并行计算的基础结构，支持大数据并行计算</a:t>
            </a:r>
            <a:endParaRPr lang="zh-CN" altLang="en-US" sz="2800"/>
          </a:p>
          <a:p>
            <a:pPr lvl="1"/>
            <a:r>
              <a:rPr lang="zh-CN" altLang="en-US" sz="2800">
                <a:sym typeface="+mn-ea"/>
              </a:rPr>
              <a:t>拥有更高的访存速度</a:t>
            </a:r>
            <a:endParaRPr lang="zh-CN" altLang="en-US" sz="2800"/>
          </a:p>
          <a:p>
            <a:pPr lvl="1"/>
            <a:r>
              <a:rPr lang="zh-CN" altLang="en-US" sz="2800">
                <a:sym typeface="+mn-ea"/>
              </a:rPr>
              <a:t>更高的浮点运算能力</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6478905" y="4210050"/>
            <a:ext cx="5611495" cy="25679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DeepBench</a:t>
            </a:r>
            <a:r>
              <a:rPr lang="zh-CN" altLang="en-US" dirty="0" smtClean="0"/>
              <a:t>提出四种基本运算</a:t>
            </a:r>
            <a:endParaRPr lang="zh-CN" altLang="en-US" dirty="0" smtClean="0"/>
          </a:p>
        </p:txBody>
      </p:sp>
      <p:sp>
        <p:nvSpPr>
          <p:cNvPr id="3" name="Content Placeholder 2"/>
          <p:cNvSpPr>
            <a:spLocks noGrp="1"/>
          </p:cNvSpPr>
          <p:nvPr>
            <p:ph idx="1"/>
          </p:nvPr>
        </p:nvSpPr>
        <p:spPr/>
        <p:txBody>
          <a:bodyPr>
            <a:normAutofit lnSpcReduction="10000"/>
          </a:bodyPr>
          <a:lstStyle/>
          <a:p>
            <a:r>
              <a:rPr lang="zh-CN" altLang="en-US" dirty="0" smtClean="0"/>
              <a:t>矩阵相乘（</a:t>
            </a:r>
            <a:r>
              <a:rPr lang="en-US" altLang="zh-CN" dirty="0" smtClean="0"/>
              <a:t>Matrix Multiplication</a:t>
            </a:r>
            <a:r>
              <a:rPr lang="zh-CN" altLang="en-US" dirty="0" smtClean="0"/>
              <a:t>）</a:t>
            </a:r>
            <a:endParaRPr lang="en-US" altLang="zh-CN" dirty="0" smtClean="0"/>
          </a:p>
          <a:p>
            <a:pPr lvl="1"/>
            <a:r>
              <a:rPr lang="en-US" altLang="zh-CN" dirty="0" smtClean="0"/>
              <a:t>几乎所有的深度学习模型都包含这一运算，它的计算十分密集。</a:t>
            </a:r>
            <a:endParaRPr lang="en-US" altLang="zh-CN" dirty="0" smtClean="0"/>
          </a:p>
          <a:p>
            <a:pPr lvl="1"/>
            <a:endParaRPr lang="en-US" altLang="zh-CN" dirty="0" smtClean="0"/>
          </a:p>
          <a:p>
            <a:r>
              <a:rPr lang="zh-CN" altLang="en-US" dirty="0" smtClean="0"/>
              <a:t>卷积（</a:t>
            </a:r>
            <a:r>
              <a:rPr lang="en-US" altLang="zh-CN" dirty="0" smtClean="0"/>
              <a:t>Convolution</a:t>
            </a:r>
            <a:r>
              <a:rPr lang="zh-CN" altLang="en-US" dirty="0" smtClean="0"/>
              <a:t>）</a:t>
            </a:r>
            <a:endParaRPr lang="en-US" altLang="zh-CN" dirty="0" smtClean="0"/>
          </a:p>
          <a:p>
            <a:pPr lvl="1"/>
            <a:r>
              <a:rPr dirty="0" smtClean="0"/>
              <a:t>这是另一个常用的运算，占用了模型中大部分的每秒浮点运算（浮点／秒）。</a:t>
            </a:r>
            <a:endParaRPr dirty="0" smtClean="0"/>
          </a:p>
          <a:p>
            <a:pPr lvl="0"/>
            <a:endParaRPr lang="zh-CN" altLang="en-US" sz="2800" dirty="0" smtClean="0"/>
          </a:p>
          <a:p>
            <a:pPr lvl="0"/>
            <a:r>
              <a:rPr lang="zh-CN" altLang="en-US" dirty="0" smtClean="0"/>
              <a:t>循环层（</a:t>
            </a:r>
            <a:r>
              <a:rPr lang="en-US" altLang="zh-CN" dirty="0" smtClean="0"/>
              <a:t>Recurrent Layers</a:t>
            </a:r>
            <a:r>
              <a:rPr lang="zh-CN" altLang="en-US" dirty="0" smtClean="0"/>
              <a:t>）</a:t>
            </a:r>
            <a:endParaRPr lang="zh-CN" altLang="en-US" dirty="0" smtClean="0"/>
          </a:p>
          <a:p>
            <a:pPr lvl="1"/>
            <a:r>
              <a:rPr lang="zh-CN" altLang="en-US" dirty="0" smtClean="0"/>
              <a:t>模型中的反馈层，并且基本上是前两个运算的组合。</a:t>
            </a:r>
            <a:endParaRPr lang="zh-CN" altLang="en-US" dirty="0" smtClean="0"/>
          </a:p>
          <a:p>
            <a:endParaRPr lang="zh-CN" altLang="en-US" dirty="0" smtClean="0"/>
          </a:p>
          <a:p>
            <a:r>
              <a:rPr lang="en-US" altLang="zh-CN" dirty="0" smtClean="0"/>
              <a:t>All Reduce</a:t>
            </a:r>
            <a:endParaRPr lang="en-US" altLang="zh-CN" dirty="0" smtClean="0"/>
          </a:p>
          <a:p>
            <a:pPr lvl="1"/>
            <a:r>
              <a:rPr lang="en-US" altLang="zh-CN" dirty="0" smtClean="0"/>
              <a:t>这是一个在优化前对学习到的参数进行传递或解析的运算序列。在跨硬件分布的深度学习网络上执行同步优化时（如AlphaGo的例子），这一操作尤其有效。</a:t>
            </a:r>
            <a:endParaRPr lang="en-US" altLang="zh-CN" dirty="0" smtClean="0"/>
          </a:p>
          <a:p>
            <a:endParaRPr lang="zh-CN" altLang="en-US" dirty="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现如今的深度学习硬件平台</a:t>
            </a:r>
            <a:endParaRPr lang="zh-CN" altLang="en-US"/>
          </a:p>
        </p:txBody>
      </p:sp>
      <p:sp>
        <p:nvSpPr>
          <p:cNvPr id="3" name="内容占位符 2"/>
          <p:cNvSpPr>
            <a:spLocks noGrp="1"/>
          </p:cNvSpPr>
          <p:nvPr>
            <p:ph idx="1"/>
          </p:nvPr>
        </p:nvSpPr>
        <p:spPr/>
        <p:txBody>
          <a:bodyPr/>
          <a:p>
            <a:r>
              <a:rPr lang="zh-CN" altLang="en-US"/>
              <a:t>（</a:t>
            </a:r>
            <a:r>
              <a:rPr lang="en-US" altLang="zh-CN"/>
              <a:t>1</a:t>
            </a:r>
            <a:r>
              <a:rPr lang="zh-CN" altLang="en-US"/>
              <a:t>）</a:t>
            </a:r>
            <a:r>
              <a:rPr lang="en-US" altLang="zh-CN"/>
              <a:t>GPU/CPU</a:t>
            </a:r>
            <a:endParaRPr lang="en-US" altLang="zh-CN"/>
          </a:p>
          <a:p>
            <a:r>
              <a:rPr lang="zh-CN" altLang="en-US"/>
              <a:t>（</a:t>
            </a:r>
            <a:r>
              <a:rPr lang="en-US" altLang="zh-CN"/>
              <a:t>2</a:t>
            </a:r>
            <a:r>
              <a:rPr lang="zh-CN" altLang="en-US"/>
              <a:t>）</a:t>
            </a:r>
            <a:r>
              <a:rPr lang="en-US" altLang="zh-CN"/>
              <a:t>SOC</a:t>
            </a:r>
            <a:endParaRPr lang="en-US" altLang="zh-CN"/>
          </a:p>
          <a:p>
            <a:r>
              <a:rPr lang="zh-CN" altLang="en-US"/>
              <a:t>（</a:t>
            </a:r>
            <a:r>
              <a:rPr lang="en-US" altLang="zh-CN"/>
              <a:t>3</a:t>
            </a:r>
            <a:r>
              <a:rPr lang="zh-CN" altLang="en-US"/>
              <a:t>）深鉴公开的</a:t>
            </a:r>
            <a:r>
              <a:rPr lang="en-US" altLang="zh-CN"/>
              <a:t>DPU</a:t>
            </a:r>
            <a:r>
              <a:rPr lang="zh-CN" altLang="en-US"/>
              <a:t>架构（</a:t>
            </a:r>
            <a:r>
              <a:rPr lang="en-US" altLang="zh-CN"/>
              <a:t>ZYNQ</a:t>
            </a:r>
            <a:r>
              <a:rPr lang="zh-CN" altLang="en-US"/>
              <a:t>）</a:t>
            </a:r>
            <a:endParaRPr lang="zh-CN" altLang="en-US"/>
          </a:p>
          <a:p>
            <a:r>
              <a:rPr lang="zh-CN" altLang="en-US"/>
              <a:t>（</a:t>
            </a:r>
            <a:r>
              <a:rPr lang="en-US" altLang="zh-CN"/>
              <a:t>4</a:t>
            </a:r>
            <a:r>
              <a:rPr lang="zh-CN" altLang="en-US"/>
              <a:t>）</a:t>
            </a:r>
            <a:r>
              <a:rPr lang="en-US" altLang="zh-CN"/>
              <a:t>Google</a:t>
            </a:r>
            <a:r>
              <a:rPr lang="zh-CN" altLang="en-US"/>
              <a:t>的</a:t>
            </a:r>
            <a:r>
              <a:rPr lang="en-US" altLang="zh-CN"/>
              <a:t>TPU</a:t>
            </a:r>
            <a:r>
              <a:rPr lang="zh-CN" altLang="en-US"/>
              <a:t>架构</a:t>
            </a:r>
            <a:endParaRPr lang="zh-CN" altLang="en-US"/>
          </a:p>
          <a:p>
            <a:endParaRPr lang="zh-CN" altLang="en-US"/>
          </a:p>
          <a:p>
            <a:r>
              <a:rPr lang="en-US" altLang="zh-CN"/>
              <a:t>FPGA</a:t>
            </a:r>
            <a:r>
              <a:rPr lang="zh-CN" altLang="en-US"/>
              <a:t>开发方式主推：软硬件协同设计</a:t>
            </a:r>
            <a:endParaRPr lang="zh-CN" altLang="en-US"/>
          </a:p>
          <a:p>
            <a:r>
              <a:rPr lang="en-US" altLang="zh-CN"/>
              <a:t>Xilinx</a:t>
            </a:r>
            <a:r>
              <a:rPr lang="zh-CN" altLang="en-US"/>
              <a:t>的</a:t>
            </a:r>
            <a:r>
              <a:rPr lang="en-US" altLang="zh-CN"/>
              <a:t>FPGA</a:t>
            </a:r>
            <a:r>
              <a:rPr lang="zh-CN" altLang="en-US"/>
              <a:t>异构平台</a:t>
            </a:r>
            <a:r>
              <a:rPr lang="en-US" altLang="zh-CN"/>
              <a:t>SOC</a:t>
            </a:r>
            <a:r>
              <a:rPr lang="zh-CN" altLang="en-US"/>
              <a:t>主要用在两方面</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a:t>
            </a:r>
            <a:r>
              <a:rPr lang="zh-CN" altLang="en-US"/>
              <a:t>数据加速中心</a:t>
            </a:r>
            <a:endParaRPr lang="zh-CN" altLang="en-US"/>
          </a:p>
        </p:txBody>
      </p:sp>
      <p:sp>
        <p:nvSpPr>
          <p:cNvPr id="3" name="内容占位符 2"/>
          <p:cNvSpPr>
            <a:spLocks noGrp="1"/>
          </p:cNvSpPr>
          <p:nvPr>
            <p:ph idx="1"/>
          </p:nvPr>
        </p:nvSpPr>
        <p:spPr/>
        <p:txBody>
          <a:bodyPr>
            <a:normAutofit lnSpcReduction="20000"/>
          </a:bodyPr>
          <a:p>
            <a:r>
              <a:rPr lang="zh-CN" altLang="en-US"/>
              <a:t>华为，微软，腾讯，亚马逊，百度，阿里 （云计算）</a:t>
            </a:r>
            <a:endParaRPr lang="zh-CN" altLang="en-US"/>
          </a:p>
          <a:p>
            <a:r>
              <a:rPr lang="zh-CN" altLang="en-US"/>
              <a:t>    </a:t>
            </a:r>
            <a:endParaRPr lang="zh-CN" altLang="en-US"/>
          </a:p>
          <a:p>
            <a:endParaRPr lang="zh-CN" altLang="en-US"/>
          </a:p>
          <a:p>
            <a:endParaRPr lang="zh-CN" altLang="en-US"/>
          </a:p>
          <a:p>
            <a:endParaRPr lang="zh-CN" altLang="en-US"/>
          </a:p>
          <a:p>
            <a:endParaRPr lang="en-US" altLang="zh-CN" sz="2000"/>
          </a:p>
          <a:p>
            <a:endParaRPr lang="en-US" altLang="zh-CN" sz="2000"/>
          </a:p>
          <a:p>
            <a:r>
              <a:rPr lang="en-US" altLang="zh-CN" sz="2000"/>
              <a:t>DNN -- Xilinx</a:t>
            </a:r>
            <a:r>
              <a:rPr lang="zh-CN" altLang="en-US" sz="2000"/>
              <a:t>深度神经网络（</a:t>
            </a:r>
            <a:r>
              <a:rPr lang="en-US" altLang="zh-CN" sz="2000"/>
              <a:t>DNN</a:t>
            </a:r>
            <a:r>
              <a:rPr lang="zh-CN" altLang="en-US" sz="2000"/>
              <a:t>）库</a:t>
            </a:r>
            <a:endParaRPr lang="zh-CN" altLang="en-US" sz="2000"/>
          </a:p>
          <a:p>
            <a:pPr marL="0" indent="0">
              <a:buNone/>
            </a:pPr>
            <a:r>
              <a:rPr lang="zh-CN" altLang="en-US" sz="2000"/>
              <a:t>是构建深度学习推理应用的高度优化库</a:t>
            </a:r>
            <a:endParaRPr lang="zh-CN" altLang="en-US" sz="2000"/>
          </a:p>
          <a:p>
            <a:r>
              <a:rPr lang="en-US" altLang="zh-CN" sz="2000"/>
              <a:t>GEMM -- Xilinx</a:t>
            </a:r>
            <a:r>
              <a:rPr lang="zh-CN" altLang="en-US" sz="2000"/>
              <a:t>的通用矩阵乘法（</a:t>
            </a:r>
            <a:r>
              <a:rPr lang="en-US" altLang="zh-CN" sz="2000"/>
              <a:t>GEMM</a:t>
            </a:r>
            <a:endParaRPr lang="en-US" altLang="zh-CN" sz="2000"/>
          </a:p>
          <a:p>
            <a:pPr marL="0" indent="0">
              <a:buNone/>
            </a:pPr>
            <a:r>
              <a:rPr lang="zh-CN" altLang="en-US" sz="2000"/>
              <a:t>）库基于</a:t>
            </a:r>
            <a:r>
              <a:rPr lang="en-US" altLang="zh-CN" sz="2000"/>
              <a:t>3</a:t>
            </a:r>
            <a:r>
              <a:rPr lang="zh-CN" altLang="en-US" sz="2000"/>
              <a:t>级基本线性代数子程序（</a:t>
            </a:r>
            <a:r>
              <a:rPr lang="en-US" altLang="zh-CN" sz="2000"/>
              <a:t>BLAS</a:t>
            </a:r>
            <a:r>
              <a:rPr lang="zh-CN" altLang="en-US" sz="2000"/>
              <a:t>）</a:t>
            </a:r>
            <a:endParaRPr lang="zh-CN" altLang="en-US" sz="2000"/>
          </a:p>
          <a:p>
            <a:r>
              <a:rPr lang="en-US" altLang="zh-CN" sz="2000"/>
              <a:t>HEVC</a:t>
            </a:r>
            <a:r>
              <a:rPr lang="zh-CN" altLang="en-US" sz="2000"/>
              <a:t>解码编码 </a:t>
            </a:r>
            <a:r>
              <a:rPr lang="en-US" altLang="zh-CN" sz="2000"/>
              <a:t>-- </a:t>
            </a:r>
            <a:r>
              <a:rPr lang="zh-CN" altLang="en-US" sz="2000"/>
              <a:t>是</a:t>
            </a:r>
            <a:r>
              <a:rPr lang="en-US" altLang="zh-CN" sz="2000"/>
              <a:t>MPEG</a:t>
            </a:r>
            <a:r>
              <a:rPr lang="zh-CN" altLang="en-US" sz="2000"/>
              <a:t>和</a:t>
            </a:r>
            <a:r>
              <a:rPr lang="en-US" altLang="zh-CN" sz="2000"/>
              <a:t>ITU</a:t>
            </a:r>
            <a:r>
              <a:rPr lang="zh-CN" altLang="en-US" sz="2000"/>
              <a:t>标准机</a:t>
            </a:r>
            <a:endParaRPr lang="zh-CN" altLang="en-US" sz="2000"/>
          </a:p>
          <a:p>
            <a:pPr marL="0" indent="0">
              <a:buNone/>
            </a:pPr>
            <a:r>
              <a:rPr lang="zh-CN" altLang="en-US" sz="2000"/>
              <a:t>构推出的最新视频压缩标准</a:t>
            </a:r>
            <a:endParaRPr lang="zh-CN" altLang="en-US" sz="2000"/>
          </a:p>
          <a:p>
            <a:r>
              <a:rPr lang="en-US" altLang="zh-CN" sz="2000"/>
              <a:t>......</a:t>
            </a:r>
            <a:endParaRPr lang="en-US" altLang="zh-CN" sz="2000"/>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934085" y="1696085"/>
            <a:ext cx="4397375" cy="2085340"/>
          </a:xfrm>
          <a:prstGeom prst="rect">
            <a:avLst/>
          </a:prstGeom>
        </p:spPr>
      </p:pic>
      <p:pic>
        <p:nvPicPr>
          <p:cNvPr id="6" name="图片 5"/>
          <p:cNvPicPr>
            <a:picLocks noChangeAspect="1"/>
          </p:cNvPicPr>
          <p:nvPr/>
        </p:nvPicPr>
        <p:blipFill>
          <a:blip r:embed="rId2"/>
          <a:stretch>
            <a:fillRect/>
          </a:stretch>
        </p:blipFill>
        <p:spPr>
          <a:xfrm>
            <a:off x="5565140" y="3095625"/>
            <a:ext cx="6572885" cy="36607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a:t>
            </a:r>
            <a:r>
              <a:rPr lang="zh-CN" altLang="en-US"/>
              <a:t>机器学习加速</a:t>
            </a:r>
            <a:endParaRPr lang="zh-CN" altLang="en-US"/>
          </a:p>
        </p:txBody>
      </p:sp>
      <p:sp>
        <p:nvSpPr>
          <p:cNvPr id="3" name="内容占位符 2"/>
          <p:cNvSpPr>
            <a:spLocks noGrp="1"/>
          </p:cNvSpPr>
          <p:nvPr>
            <p:ph idx="1"/>
          </p:nvPr>
        </p:nvSpPr>
        <p:spPr/>
        <p:txBody>
          <a:bodyPr/>
          <a:p>
            <a:r>
              <a:rPr lang="zh-CN" altLang="en-US"/>
              <a:t>机器学习（加速），深度学习（加速），嵌入式视觉，计算机视觉（</a:t>
            </a:r>
            <a:r>
              <a:rPr lang="en-US" altLang="zh-CN"/>
              <a:t>ZYNQ</a:t>
            </a:r>
            <a:r>
              <a:rPr lang="zh-CN" altLang="en-US"/>
              <a:t>），人脸识别，工控系统</a:t>
            </a:r>
            <a:endParaRPr lang="zh-CN" altLang="en-US"/>
          </a:p>
          <a:p>
            <a:endParaRPr lang="zh-CN" altLang="en-US"/>
          </a:p>
          <a:p>
            <a:r>
              <a:rPr lang="zh-CN" altLang="en-US"/>
              <a:t>自动驾驶系统：基于</a:t>
            </a:r>
            <a:r>
              <a:rPr lang="en-US" altLang="zh-CN"/>
              <a:t>Zynq</a:t>
            </a:r>
            <a:r>
              <a:rPr lang="zh-CN" altLang="en-US"/>
              <a:t>的实时物体检测</a:t>
            </a:r>
            <a:endParaRPr lang="zh-CN" altLang="en-US"/>
          </a:p>
          <a:p>
            <a:pPr lvl="1"/>
            <a:r>
              <a:rPr lang="en-US" altLang="zh-CN"/>
              <a:t>ATUS</a:t>
            </a:r>
            <a:r>
              <a:rPr lang="zh-CN" altLang="en-US"/>
              <a:t>解决方案</a:t>
            </a:r>
            <a:r>
              <a:rPr lang="en-US" altLang="zh-CN"/>
              <a:t>Xilinx Zynq-7020 SoC</a:t>
            </a:r>
            <a:r>
              <a:rPr lang="zh-CN" altLang="en-US"/>
              <a:t>处理器，移植的是</a:t>
            </a:r>
            <a:r>
              <a:rPr lang="en-US" altLang="zh-CN"/>
              <a:t>YOLO</a:t>
            </a:r>
            <a:r>
              <a:rPr lang="zh-CN" altLang="en-US"/>
              <a:t>图像处理算法</a:t>
            </a:r>
            <a:endParaRPr lang="zh-CN" altLang="en-US"/>
          </a:p>
          <a:p>
            <a:pPr lvl="1"/>
            <a:r>
              <a:rPr lang="zh-CN" altLang="en-US"/>
              <a:t>集成的是</a:t>
            </a:r>
            <a:r>
              <a:rPr lang="en-US" altLang="zh-CN"/>
              <a:t>Zynq Z7045 SoC</a:t>
            </a:r>
            <a:r>
              <a:rPr lang="zh-CN" altLang="en-US"/>
              <a:t>器件，采用可编程逻辑资源实现</a:t>
            </a:r>
            <a:r>
              <a:rPr lang="en-US" altLang="zh-CN"/>
              <a:t>CNN</a:t>
            </a:r>
            <a:r>
              <a:rPr lang="zh-CN" altLang="en-US"/>
              <a:t>图像识别算法，</a:t>
            </a:r>
            <a:endParaRPr lang="zh-CN" altLang="en-US"/>
          </a:p>
          <a:p>
            <a:pPr marL="457200" lvl="1" indent="0">
              <a:buNone/>
            </a:pPr>
            <a:r>
              <a:rPr lang="zh-CN" altLang="en-US"/>
              <a:t>其功耗是采用</a:t>
            </a:r>
            <a:r>
              <a:rPr lang="en-US" altLang="zh-CN"/>
              <a:t>CPU</a:t>
            </a:r>
            <a:r>
              <a:rPr lang="zh-CN" altLang="en-US"/>
              <a:t>或者</a:t>
            </a:r>
            <a:r>
              <a:rPr lang="en-US" altLang="zh-CN"/>
              <a:t>GPU</a:t>
            </a:r>
            <a:r>
              <a:rPr lang="zh-CN" altLang="en-US"/>
              <a:t>实现方案的</a:t>
            </a:r>
            <a:r>
              <a:rPr lang="en-US" altLang="zh-CN"/>
              <a:t>10%</a:t>
            </a:r>
            <a:endParaRPr lang="en-US" altLang="zh-CN"/>
          </a:p>
          <a:p>
            <a:pPr lvl="0"/>
            <a:endParaRPr lang="en-US" altLang="zh-CN" sz="2800"/>
          </a:p>
          <a:p>
            <a:pPr lvl="0"/>
            <a:r>
              <a:rPr lang="zh-CN" altLang="en-US"/>
              <a:t>深度学习（算法）</a:t>
            </a:r>
            <a:r>
              <a:rPr lang="en-US" altLang="zh-CN"/>
              <a:t>+ SOC</a:t>
            </a:r>
            <a:r>
              <a:rPr lang="zh-CN" altLang="en-US"/>
              <a:t>（异构硬件平台）</a:t>
            </a:r>
            <a:endParaRPr lang="zh-CN" altLang="en-US"/>
          </a:p>
          <a:p>
            <a:pPr marL="0" lvl="0" indent="0">
              <a:buNone/>
            </a:pPr>
            <a:r>
              <a:rPr lang="en-US" altLang="zh-CN"/>
              <a:t>== </a:t>
            </a:r>
            <a:r>
              <a:rPr lang="zh-CN" altLang="en-US"/>
              <a:t>基于</a:t>
            </a:r>
            <a:r>
              <a:rPr lang="en-US" altLang="zh-CN"/>
              <a:t>FPGA</a:t>
            </a:r>
            <a:r>
              <a:rPr lang="zh-CN" altLang="en-US"/>
              <a:t>的异构计算加速</a:t>
            </a:r>
            <a:endParaRPr lang="zh-CN" altLang="en-US"/>
          </a:p>
          <a:p>
            <a:pPr lvl="1"/>
            <a:endParaRPr lang="en-US" altLang="zh-CN"/>
          </a:p>
          <a:p>
            <a:pPr marL="457200" lvl="1" indent="0">
              <a:buNone/>
            </a:pPr>
            <a:endParaRPr lang="en-US" altLang="zh-CN"/>
          </a:p>
          <a:p>
            <a:pPr marL="457200" lvl="1" indent="0">
              <a:buNone/>
            </a:pPr>
            <a:endParaRPr lang="en-US" altLang="zh-CN"/>
          </a:p>
          <a:p>
            <a:pPr marL="457200" lvl="1" indent="0">
              <a:buNone/>
            </a:pPr>
            <a:endParaRPr lang="en-US" altLang="zh-CN"/>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439660" y="3895725"/>
            <a:ext cx="4670425" cy="29000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深度学习的硬件方案</a:t>
            </a:r>
            <a:endParaRPr lang="zh-CN" altLang="en-US"/>
          </a:p>
        </p:txBody>
      </p:sp>
      <p:sp>
        <p:nvSpPr>
          <p:cNvPr id="3" name="内容占位符 2"/>
          <p:cNvSpPr>
            <a:spLocks noGrp="1"/>
          </p:cNvSpPr>
          <p:nvPr>
            <p:ph idx="1"/>
          </p:nvPr>
        </p:nvSpPr>
        <p:spPr/>
        <p:txBody>
          <a:bodyPr/>
          <a:p>
            <a:r>
              <a:rPr lang="en-US" altLang="zh-CN"/>
              <a:t>CPU GPU</a:t>
            </a:r>
            <a:r>
              <a:rPr lang="zh-CN" altLang="en-US"/>
              <a:t>的异构模式</a:t>
            </a:r>
            <a:endParaRPr lang="zh-CN" altLang="en-US"/>
          </a:p>
          <a:p>
            <a:endParaRPr lang="zh-CN" altLang="en-US"/>
          </a:p>
          <a:p>
            <a:r>
              <a:rPr lang="en-US" altLang="zh-CN"/>
              <a:t>CPU FPGA (</a:t>
            </a:r>
            <a:r>
              <a:rPr lang="zh-CN" altLang="en-US">
                <a:sym typeface="+mn-ea"/>
              </a:rPr>
              <a:t>可编程逻辑门阵列</a:t>
            </a:r>
            <a:r>
              <a:rPr lang="en-US" altLang="zh-CN"/>
              <a:t>) </a:t>
            </a:r>
            <a:r>
              <a:rPr lang="zh-CN" altLang="en-US"/>
              <a:t>异构计算</a:t>
            </a:r>
            <a:endParaRPr lang="zh-CN" altLang="en-US"/>
          </a:p>
          <a:p>
            <a:endParaRPr lang="zh-CN" altLang="en-US"/>
          </a:p>
          <a:p>
            <a:r>
              <a:rPr lang="en-US" altLang="zh-CN"/>
              <a:t>ASIC </a:t>
            </a:r>
            <a:r>
              <a:rPr lang="zh-CN" altLang="en-US">
                <a:sym typeface="+mn-ea"/>
              </a:rPr>
              <a:t>一种为专门目的而设计的集成电路</a:t>
            </a:r>
            <a:endParaRPr lang="en-US" altLang="zh-CN"/>
          </a:p>
          <a:p>
            <a:endParaRPr lang="en-US" altLang="zh-CN"/>
          </a:p>
          <a:p>
            <a:r>
              <a:rPr lang="zh-CN" altLang="en-US"/>
              <a:t>训练阶段 </a:t>
            </a:r>
            <a:r>
              <a:rPr lang="en-US" altLang="zh-CN"/>
              <a:t>SIMD</a:t>
            </a:r>
            <a:r>
              <a:rPr lang="zh-CN" altLang="en-US"/>
              <a:t>（</a:t>
            </a:r>
            <a:r>
              <a:rPr lang="en-US" altLang="zh-CN"/>
              <a:t>Single Instruction Multiple Data: </a:t>
            </a:r>
            <a:r>
              <a:rPr lang="zh-CN" altLang="en-US"/>
              <a:t>单指令多数据流架构）</a:t>
            </a:r>
            <a:endParaRPr lang="zh-CN" altLang="en-US"/>
          </a:p>
          <a:p>
            <a:r>
              <a:rPr lang="zh-CN" altLang="en-US"/>
              <a:t>推理环节 </a:t>
            </a:r>
            <a:r>
              <a:rPr lang="en-US" altLang="zh-CN"/>
              <a:t>MISD </a:t>
            </a:r>
            <a:r>
              <a:rPr lang="zh-CN" altLang="en-US"/>
              <a:t>（</a:t>
            </a:r>
            <a:r>
              <a:rPr lang="en-US" altLang="zh-CN"/>
              <a:t>Multiple Instruction Single Data: </a:t>
            </a:r>
            <a:r>
              <a:rPr lang="zh-CN" altLang="en-US"/>
              <a:t>多指令流单数据流）</a:t>
            </a:r>
            <a:endParaRPr lang="zh-CN" altLang="en-US"/>
          </a:p>
          <a:p>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3" name="文本框 79"/>
          <p:cNvSpPr txBox="1"/>
          <p:nvPr/>
        </p:nvSpPr>
        <p:spPr>
          <a:xfrm>
            <a:off x="7075360" y="1709178"/>
            <a:ext cx="3922395" cy="58356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a:t>
            </a:r>
            <a:r>
              <a:rPr lang="en-US" altLang="zh-CN" sz="3200" b="1" dirty="0" smtClean="0">
                <a:solidFill>
                  <a:schemeClr val="bg1"/>
                </a:solidFill>
                <a:latin typeface="微软雅黑" panose="020B0503020204020204" pitchFamily="34" charset="-122"/>
                <a:ea typeface="微软雅黑" panose="020B0503020204020204"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rPr>
              <a:t>深度</a:t>
            </a:r>
            <a:r>
              <a:rPr lang="zh-CN" altLang="en-US" sz="3200" b="1" dirty="0" smtClean="0">
                <a:solidFill>
                  <a:schemeClr val="bg1"/>
                </a:solidFill>
                <a:latin typeface="微软雅黑" panose="020B0503020204020204" pitchFamily="34" charset="-122"/>
                <a:ea typeface="微软雅黑" panose="020B0503020204020204" pitchFamily="34" charset="-122"/>
              </a:rPr>
              <a:t>学习硬件平台</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532622"/>
            <a:ext cx="3769995" cy="583565"/>
          </a:xfrm>
          <a:prstGeom prst="rect">
            <a:avLst/>
          </a:prstGeom>
          <a:noFill/>
        </p:spPr>
        <p:txBody>
          <a:bodyPr wrap="non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2.</a:t>
            </a:r>
            <a:r>
              <a:rPr lang="zh-CN" altLang="en-US" sz="3200" dirty="0">
                <a:solidFill>
                  <a:schemeClr val="bg1"/>
                </a:solidFill>
                <a:latin typeface="微软雅黑" panose="020B0503020204020204" pitchFamily="34" charset="-122"/>
                <a:ea typeface="微软雅黑" panose="020B0503020204020204" pitchFamily="34" charset="-122"/>
              </a:rPr>
              <a:t>深度学习软件平台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3356066"/>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实验一：图像分类</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4179510"/>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实验二：机器翻译</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47352"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47352"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47352"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804890" y="1393283"/>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6940429" y="1596147"/>
                <a:ext cx="4086781" cy="664726"/>
              </a:xfrm>
              <a:prstGeom prst="rect">
                <a:avLst/>
              </a:prstGeom>
              <a:blipFill dpi="0" rotWithShape="0">
                <a:blip r:embed="rId1">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47352"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47352"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
        <p:nvSpPr>
          <p:cNvPr id="102" name="文本框 82"/>
          <p:cNvSpPr txBox="1"/>
          <p:nvPr/>
        </p:nvSpPr>
        <p:spPr>
          <a:xfrm>
            <a:off x="7039360" y="5009499"/>
            <a:ext cx="14516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5</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其他</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47352" y="5710308"/>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FPGA </a:t>
            </a:r>
            <a:r>
              <a:rPr lang="zh-CN" altLang="en-US"/>
              <a:t>与 </a:t>
            </a:r>
            <a:r>
              <a:rPr lang="zh-CN" altLang="en-US">
                <a:sym typeface="+mn-ea"/>
              </a:rPr>
              <a:t>ASIC</a:t>
            </a:r>
            <a:endParaRPr lang="zh-CN" altLang="en-US"/>
          </a:p>
        </p:txBody>
      </p:sp>
      <p:sp>
        <p:nvSpPr>
          <p:cNvPr id="3" name="内容占位符 2"/>
          <p:cNvSpPr>
            <a:spLocks noGrp="1"/>
          </p:cNvSpPr>
          <p:nvPr>
            <p:ph idx="1"/>
          </p:nvPr>
        </p:nvSpPr>
        <p:spPr/>
        <p:txBody>
          <a:bodyPr/>
          <a:p>
            <a:r>
              <a:rPr lang="zh-CN" altLang="en-US"/>
              <a:t>FPGA全称是Field Programmable Gate Array：可编程逻辑门阵列。</a:t>
            </a:r>
            <a:endParaRPr lang="zh-CN" altLang="en-US"/>
          </a:p>
          <a:p>
            <a:pPr lvl="1"/>
            <a:r>
              <a:rPr lang="zh-CN" altLang="en-US"/>
              <a:t>硬件层面上，其内部集成大量的数字电路基本门电路和存储器，用户可以通过烧入配置文件来定义这些它们之间的连线，从而达到定制电路的目的；</a:t>
            </a:r>
            <a:endParaRPr lang="zh-CN" altLang="en-US"/>
          </a:p>
          <a:p>
            <a:pPr lvl="1"/>
            <a:r>
              <a:rPr lang="zh-CN" altLang="en-US"/>
              <a:t>逻辑层面上，它不依赖于冯诺依曼结构，一个计算得到的结果可以被直接馈送到下一个无需在主存储器临时保存，因此不仅存储器带宽需求比使用GPU 或者CPU实现时低得多，而且还具有流水处理和响应迅速的特点。</a:t>
            </a:r>
            <a:endParaRPr lang="zh-CN" altLang="en-US"/>
          </a:p>
          <a:p>
            <a:pPr lvl="0"/>
            <a:endParaRPr lang="zh-CN" altLang="en-US"/>
          </a:p>
          <a:p>
            <a:pPr lvl="0"/>
            <a:r>
              <a:rPr lang="zh-CN" altLang="en-US"/>
              <a:t>ASIC（Application-Specific Integrated Circuit）是一种为专门目的而设计的集成电路。是指应特定用户要求和特定电子系统的需要而设计、制造的集成电路。ASIC的特点是面向特定用户的需求。亮点在于运行速度在同等条件下比FPGA快。</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GPU、FPGA 还是专用芯片？</a:t>
            </a:r>
            <a:endParaRPr lang="zh-CN" altLang="en-US"/>
          </a:p>
        </p:txBody>
      </p:sp>
      <p:sp>
        <p:nvSpPr>
          <p:cNvPr id="3" name="内容占位符 2"/>
          <p:cNvSpPr>
            <a:spLocks noGrp="1"/>
          </p:cNvSpPr>
          <p:nvPr>
            <p:ph idx="1"/>
          </p:nvPr>
        </p:nvSpPr>
        <p:spPr/>
        <p:txBody>
          <a:bodyPr/>
          <a:p>
            <a:r>
              <a:rPr lang="zh-CN" altLang="en-US"/>
              <a:t>CPU和FPGA已经显示出深度学习负载上的能力，而IBM主导的SyNAPSE巨型神经网络芯片（类人脑芯片），在70毫瓦的功率上提供100万个“神经元”内核、2.56亿个“突触”内核以及4096个“神经突触”内核，甚至允许神经网络和机器学习负载超越了冯·诺依曼架构，二者的能耗和性能，都足以成为GPU潜在的挑战者。</a:t>
            </a:r>
            <a:endParaRPr lang="zh-CN" altLang="en-US"/>
          </a:p>
          <a:p>
            <a:endParaRPr lang="zh-CN" altLang="en-US"/>
          </a:p>
          <a:p>
            <a:r>
              <a:rPr lang="zh-CN" altLang="en-US"/>
              <a:t>GPU已经构建了CUDA、cuDNN及DIGITS等工具，支持各种主流开源框架，提供友好的界面和可视化的方式，并得到了合作伙伴的支持</a:t>
            </a:r>
            <a:endParaRPr lang="zh-CN" altLang="en-US"/>
          </a:p>
          <a:p>
            <a:r>
              <a:rPr lang="zh-CN" altLang="en-US"/>
              <a:t>相比之下，FPGA可编程芯片或者是人工神经网络专属芯片对于植入服务器以及编程环境、编程能力要求更高，还缺乏通用的潜力，不适合普及。</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3" name="文本框 79"/>
          <p:cNvSpPr txBox="1"/>
          <p:nvPr/>
        </p:nvSpPr>
        <p:spPr>
          <a:xfrm>
            <a:off x="7075360" y="1709178"/>
            <a:ext cx="3922395" cy="58356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a:t>
            </a:r>
            <a:r>
              <a:rPr lang="en-US" altLang="zh-CN" sz="3200" b="1" dirty="0" smtClean="0">
                <a:solidFill>
                  <a:schemeClr val="bg1"/>
                </a:solidFill>
                <a:latin typeface="微软雅黑" panose="020B0503020204020204" pitchFamily="34" charset="-122"/>
                <a:ea typeface="微软雅黑" panose="020B0503020204020204" pitchFamily="34" charset="-122"/>
              </a:rPr>
              <a:t>. </a:t>
            </a:r>
            <a:r>
              <a:rPr lang="zh-CN" altLang="en-US" sz="3200" b="1" dirty="0">
                <a:solidFill>
                  <a:schemeClr val="bg1"/>
                </a:solidFill>
                <a:latin typeface="微软雅黑" panose="020B0503020204020204" pitchFamily="34" charset="-122"/>
                <a:ea typeface="微软雅黑" panose="020B0503020204020204" pitchFamily="34" charset="-122"/>
              </a:rPr>
              <a:t>深度</a:t>
            </a:r>
            <a:r>
              <a:rPr lang="zh-CN" altLang="en-US" sz="3200" b="1" dirty="0" smtClean="0">
                <a:solidFill>
                  <a:schemeClr val="bg1"/>
                </a:solidFill>
                <a:latin typeface="微软雅黑" panose="020B0503020204020204" pitchFamily="34" charset="-122"/>
                <a:ea typeface="微软雅黑" panose="020B0503020204020204" pitchFamily="34" charset="-122"/>
              </a:rPr>
              <a:t>学习硬件平台</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532622"/>
            <a:ext cx="3769995" cy="583565"/>
          </a:xfrm>
          <a:prstGeom prst="rect">
            <a:avLst/>
          </a:prstGeom>
          <a:noFill/>
        </p:spPr>
        <p:txBody>
          <a:bodyPr wrap="non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2.</a:t>
            </a:r>
            <a:r>
              <a:rPr lang="zh-CN" altLang="en-US" sz="3200" dirty="0">
                <a:solidFill>
                  <a:schemeClr val="bg1"/>
                </a:solidFill>
                <a:latin typeface="微软雅黑" panose="020B0503020204020204" pitchFamily="34" charset="-122"/>
                <a:ea typeface="微软雅黑" panose="020B0503020204020204" pitchFamily="34" charset="-122"/>
              </a:rPr>
              <a:t>深度学习软件平台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3356066"/>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实验一：图像分类</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4179510"/>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实验二：机器翻译</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47352"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47352"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47352"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793460" y="2190208"/>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7004564" y="1632342"/>
                <a:ext cx="4086781" cy="664726"/>
              </a:xfrm>
              <a:prstGeom prst="rect">
                <a:avLst/>
              </a:prstGeom>
              <a:blipFill dpi="0" rotWithShape="0">
                <a:blip r:embed="rId1">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47352"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47352"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
        <p:nvSpPr>
          <p:cNvPr id="102" name="文本框 82"/>
          <p:cNvSpPr txBox="1"/>
          <p:nvPr/>
        </p:nvSpPr>
        <p:spPr>
          <a:xfrm>
            <a:off x="7039360" y="5009499"/>
            <a:ext cx="14516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5</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其他</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47352" y="5710308"/>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深度学习常用的软件工具</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455" y="1210945"/>
            <a:ext cx="10947890" cy="5313490"/>
          </a:xfrm>
        </p:spPr>
        <p:txBody>
          <a:bodyPr/>
          <a:p>
            <a:r>
              <a:rPr lang="zh-CN" altLang="en-US"/>
              <a:t>近年来的发展趋势</a:t>
            </a:r>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4958080" y="1675765"/>
            <a:ext cx="6087110" cy="3975735"/>
          </a:xfrm>
          <a:prstGeom prst="rect">
            <a:avLst/>
          </a:prstGeom>
        </p:spPr>
      </p:pic>
      <p:sp>
        <p:nvSpPr>
          <p:cNvPr id="6" name="文本框 5"/>
          <p:cNvSpPr txBox="1"/>
          <p:nvPr/>
        </p:nvSpPr>
        <p:spPr>
          <a:xfrm>
            <a:off x="4958080" y="5784850"/>
            <a:ext cx="6571615" cy="645160"/>
          </a:xfrm>
          <a:prstGeom prst="rect">
            <a:avLst/>
          </a:prstGeom>
          <a:noFill/>
        </p:spPr>
        <p:txBody>
          <a:bodyPr wrap="square" rtlCol="0" anchor="t">
            <a:spAutoFit/>
          </a:bodyPr>
          <a:p>
            <a:r>
              <a:rPr lang="zh-CN" altLang="en-US">
                <a:solidFill>
                  <a:schemeClr val="bg1"/>
                </a:solidFill>
              </a:rPr>
              <a:t>数据地址：https://www.kaggle.com/discdiver/deep-learning-framework-power-scores-2018</a:t>
            </a:r>
            <a:endParaRPr lang="zh-CN" altLang="en-US">
              <a:solidFill>
                <a:schemeClr val="bg1"/>
              </a:solidFill>
            </a:endParaRPr>
          </a:p>
        </p:txBody>
      </p:sp>
      <p:sp>
        <p:nvSpPr>
          <p:cNvPr id="7" name="文本框 6"/>
          <p:cNvSpPr txBox="1"/>
          <p:nvPr/>
        </p:nvSpPr>
        <p:spPr>
          <a:xfrm>
            <a:off x="5591810" y="1221105"/>
            <a:ext cx="4954270" cy="368300"/>
          </a:xfrm>
          <a:prstGeom prst="rect">
            <a:avLst/>
          </a:prstGeom>
          <a:noFill/>
        </p:spPr>
        <p:txBody>
          <a:bodyPr wrap="square" rtlCol="0" anchor="t">
            <a:spAutoFit/>
          </a:bodyPr>
          <a:p>
            <a:r>
              <a:rPr lang="en-US" altLang="zh-CN">
                <a:solidFill>
                  <a:schemeClr val="bg1"/>
                </a:solidFill>
              </a:rPr>
              <a:t>Deep Learning Framework Power Scores 2018</a:t>
            </a:r>
            <a:endParaRPr lang="en-US" altLang="zh-CN">
              <a:solidFill>
                <a:schemeClr val="bg1"/>
              </a:solidFill>
            </a:endParaRPr>
          </a:p>
        </p:txBody>
      </p:sp>
      <p:pic>
        <p:nvPicPr>
          <p:cNvPr id="8" name="图片 7"/>
          <p:cNvPicPr>
            <a:picLocks noChangeAspect="1"/>
          </p:cNvPicPr>
          <p:nvPr/>
        </p:nvPicPr>
        <p:blipFill>
          <a:blip r:embed="rId2"/>
          <a:stretch>
            <a:fillRect/>
          </a:stretch>
        </p:blipFill>
        <p:spPr>
          <a:xfrm>
            <a:off x="1085215" y="1753235"/>
            <a:ext cx="2623185" cy="694055"/>
          </a:xfrm>
          <a:prstGeom prst="rect">
            <a:avLst/>
          </a:prstGeom>
        </p:spPr>
      </p:pic>
      <p:pic>
        <p:nvPicPr>
          <p:cNvPr id="9" name="图片 8"/>
          <p:cNvPicPr>
            <a:picLocks noChangeAspect="1"/>
          </p:cNvPicPr>
          <p:nvPr/>
        </p:nvPicPr>
        <p:blipFill>
          <a:blip r:embed="rId3"/>
          <a:stretch>
            <a:fillRect/>
          </a:stretch>
        </p:blipFill>
        <p:spPr>
          <a:xfrm>
            <a:off x="1085215" y="2538730"/>
            <a:ext cx="2623185" cy="875030"/>
          </a:xfrm>
          <a:prstGeom prst="rect">
            <a:avLst/>
          </a:prstGeom>
        </p:spPr>
      </p:pic>
      <p:pic>
        <p:nvPicPr>
          <p:cNvPr id="10" name="图片 9"/>
          <p:cNvPicPr>
            <a:picLocks noChangeAspect="1"/>
          </p:cNvPicPr>
          <p:nvPr/>
        </p:nvPicPr>
        <p:blipFill>
          <a:blip r:embed="rId4"/>
          <a:stretch>
            <a:fillRect/>
          </a:stretch>
        </p:blipFill>
        <p:spPr>
          <a:xfrm>
            <a:off x="1085215" y="3489960"/>
            <a:ext cx="2622550" cy="772160"/>
          </a:xfrm>
          <a:prstGeom prst="rect">
            <a:avLst/>
          </a:prstGeom>
        </p:spPr>
      </p:pic>
      <p:pic>
        <p:nvPicPr>
          <p:cNvPr id="11" name="图片 10"/>
          <p:cNvPicPr>
            <a:picLocks noChangeAspect="1"/>
          </p:cNvPicPr>
          <p:nvPr/>
        </p:nvPicPr>
        <p:blipFill>
          <a:blip r:embed="rId5"/>
          <a:stretch>
            <a:fillRect/>
          </a:stretch>
        </p:blipFill>
        <p:spPr>
          <a:xfrm>
            <a:off x="1085215" y="4332605"/>
            <a:ext cx="2623185" cy="692785"/>
          </a:xfrm>
          <a:prstGeom prst="rect">
            <a:avLst/>
          </a:prstGeom>
        </p:spPr>
      </p:pic>
      <p:pic>
        <p:nvPicPr>
          <p:cNvPr id="12" name="图片 11"/>
          <p:cNvPicPr>
            <a:picLocks noChangeAspect="1"/>
          </p:cNvPicPr>
          <p:nvPr/>
        </p:nvPicPr>
        <p:blipFill>
          <a:blip r:embed="rId6"/>
          <a:stretch>
            <a:fillRect/>
          </a:stretch>
        </p:blipFill>
        <p:spPr>
          <a:xfrm>
            <a:off x="1085215" y="5094605"/>
            <a:ext cx="2623185" cy="803910"/>
          </a:xfrm>
          <a:prstGeom prst="rect">
            <a:avLst/>
          </a:prstGeom>
        </p:spPr>
      </p:pic>
      <p:pic>
        <p:nvPicPr>
          <p:cNvPr id="13" name="图片 12"/>
          <p:cNvPicPr>
            <a:picLocks noChangeAspect="1"/>
          </p:cNvPicPr>
          <p:nvPr/>
        </p:nvPicPr>
        <p:blipFill>
          <a:blip r:embed="rId7"/>
          <a:stretch>
            <a:fillRect/>
          </a:stretch>
        </p:blipFill>
        <p:spPr>
          <a:xfrm>
            <a:off x="1085215" y="5976620"/>
            <a:ext cx="2623820" cy="14458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641590" y="1652270"/>
            <a:ext cx="4445635" cy="2447925"/>
          </a:xfrm>
          <a:prstGeom prst="rect">
            <a:avLst/>
          </a:prstGeom>
        </p:spPr>
      </p:pic>
      <p:sp>
        <p:nvSpPr>
          <p:cNvPr id="2" name="Title 1"/>
          <p:cNvSpPr>
            <a:spLocks noGrp="1"/>
          </p:cNvSpPr>
          <p:nvPr>
            <p:ph type="title"/>
          </p:nvPr>
        </p:nvSpPr>
        <p:spPr/>
        <p:txBody>
          <a:bodyPr>
            <a:normAutofit fontScale="90000"/>
          </a:bodyPr>
          <a:lstStyle/>
          <a:p>
            <a:r>
              <a:rPr lang="zh-CN" altLang="en-US" dirty="0" smtClean="0"/>
              <a:t>深度学习常用的软件工具</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normAutofit lnSpcReduction="10000"/>
          </a:bodyPr>
          <a:p>
            <a:r>
              <a:rPr lang="zh-CN" altLang="en-US"/>
              <a:t>来势汹汹PyTorch！ICLR论文提及频率直追TensorFlow</a:t>
            </a:r>
            <a:endParaRPr lang="zh-CN" altLang="en-US"/>
          </a:p>
          <a:p>
            <a:pPr lvl="1"/>
            <a:r>
              <a:rPr lang="en-US" altLang="zh-CN"/>
              <a:t>TensorFlow：228→266</a:t>
            </a:r>
            <a:endParaRPr lang="en-US" altLang="zh-CN"/>
          </a:p>
          <a:p>
            <a:pPr lvl="1"/>
            <a:r>
              <a:rPr lang="en-US" altLang="zh-CN"/>
              <a:t>Keras: 42→56</a:t>
            </a:r>
            <a:endParaRPr lang="en-US" altLang="zh-CN"/>
          </a:p>
          <a:p>
            <a:pPr lvl="1"/>
            <a:r>
              <a:rPr lang="en-US" altLang="zh-CN"/>
              <a:t>Pytorch：87→252</a:t>
            </a:r>
            <a:endParaRPr lang="en-US" altLang="zh-CN"/>
          </a:p>
          <a:p>
            <a:pPr lvl="0"/>
            <a:r>
              <a:rPr lang="zh-CN" altLang="en-US"/>
              <a:t>需求</a:t>
            </a:r>
            <a:endParaRPr lang="zh-CN" altLang="en-US"/>
          </a:p>
          <a:p>
            <a:pPr lvl="1"/>
            <a:r>
              <a:rPr lang="zh-CN" altLang="en-US"/>
              <a:t>易于构建大型计算图</a:t>
            </a:r>
            <a:endParaRPr lang="zh-CN" altLang="en-US"/>
          </a:p>
          <a:p>
            <a:pPr lvl="1"/>
            <a:r>
              <a:rPr lang="zh-CN" altLang="en-US"/>
              <a:t>易于在计算图中进行梯度运算</a:t>
            </a:r>
            <a:endParaRPr lang="zh-CN" altLang="en-US"/>
          </a:p>
          <a:p>
            <a:pPr lvl="1"/>
            <a:r>
              <a:rPr lang="zh-CN" altLang="en-US"/>
              <a:t>能在 GPU 上高效运行（cuDNN、cuBLA 等）</a:t>
            </a:r>
            <a:endParaRPr lang="zh-CN" altLang="en-US"/>
          </a:p>
          <a:p>
            <a:pPr lvl="0"/>
            <a:r>
              <a:rPr lang="zh-CN" altLang="en-US"/>
              <a:t>TensorFlow 和 PyTorch 都能实现高效的自动微分机制和并行运算机制</a:t>
            </a:r>
            <a:endParaRPr lang="zh-CN" altLang="en-US"/>
          </a:p>
          <a:p>
            <a:pPr lvl="0"/>
            <a:r>
              <a:rPr lang="zh-CN" altLang="en-US"/>
              <a:t>PyTorch ，即时构建和运行计算图</a:t>
            </a:r>
            <a:endParaRPr lang="zh-CN" altLang="en-US"/>
          </a:p>
          <a:p>
            <a:pPr lvl="0"/>
            <a:r>
              <a:rPr lang="zh-CN" altLang="en-US"/>
              <a:t>TensorFLow 先建立静态计算图再发生实际运算</a:t>
            </a:r>
            <a:endParaRPr lang="zh-CN" altLang="en-US"/>
          </a:p>
        </p:txBody>
      </p:sp>
      <p:pic>
        <p:nvPicPr>
          <p:cNvPr id="6" name="图片 5"/>
          <p:cNvPicPr>
            <a:picLocks noChangeAspect="1"/>
          </p:cNvPicPr>
          <p:nvPr/>
        </p:nvPicPr>
        <p:blipFill>
          <a:blip r:embed="rId2"/>
          <a:stretch>
            <a:fillRect/>
          </a:stretch>
        </p:blipFill>
        <p:spPr>
          <a:xfrm>
            <a:off x="8317230" y="4823460"/>
            <a:ext cx="3773170" cy="18815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dirty="0" smtClean="0">
                <a:sym typeface="+mn-ea"/>
              </a:rPr>
              <a:t>深度学习常用的软件工具</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内容占位符 4"/>
          <p:cNvPicPr>
            <a:picLocks noChangeAspect="1"/>
          </p:cNvPicPr>
          <p:nvPr>
            <p:ph idx="1"/>
          </p:nvPr>
        </p:nvPicPr>
        <p:blipFill>
          <a:blip r:embed="rId1"/>
          <a:stretch>
            <a:fillRect/>
          </a:stretch>
        </p:blipFill>
        <p:spPr>
          <a:xfrm>
            <a:off x="963295" y="1200150"/>
            <a:ext cx="10362565" cy="5313680"/>
          </a:xfrm>
          <a:prstGeom prst="rect">
            <a:avLst/>
          </a:prstGeom>
        </p:spPr>
      </p:pic>
      <p:sp>
        <p:nvSpPr>
          <p:cNvPr id="7" name="矩形 6"/>
          <p:cNvSpPr/>
          <p:nvPr/>
        </p:nvSpPr>
        <p:spPr>
          <a:xfrm>
            <a:off x="1089660" y="3951605"/>
            <a:ext cx="5169535" cy="91376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089660" y="5257800"/>
            <a:ext cx="5753735" cy="91376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Computational Graphs</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5539740" y="1144905"/>
            <a:ext cx="2633980" cy="5302885"/>
          </a:xfrm>
          <a:prstGeom prst="rect">
            <a:avLst/>
          </a:prstGeom>
        </p:spPr>
      </p:pic>
      <p:pic>
        <p:nvPicPr>
          <p:cNvPr id="8" name="内容占位符 7"/>
          <p:cNvPicPr>
            <a:picLocks noChangeAspect="1"/>
          </p:cNvPicPr>
          <p:nvPr>
            <p:ph idx="1"/>
          </p:nvPr>
        </p:nvPicPr>
        <p:blipFill>
          <a:blip r:embed="rId2"/>
          <a:stretch>
            <a:fillRect/>
          </a:stretch>
        </p:blipFill>
        <p:spPr>
          <a:xfrm>
            <a:off x="671195" y="1144905"/>
            <a:ext cx="4538345" cy="5313680"/>
          </a:xfrm>
          <a:prstGeom prst="rect">
            <a:avLst/>
          </a:prstGeom>
        </p:spPr>
      </p:pic>
      <p:sp>
        <p:nvSpPr>
          <p:cNvPr id="9" name="文本框 8"/>
          <p:cNvSpPr txBox="1"/>
          <p:nvPr/>
        </p:nvSpPr>
        <p:spPr>
          <a:xfrm>
            <a:off x="8558530" y="1688465"/>
            <a:ext cx="3462655" cy="4215765"/>
          </a:xfrm>
          <a:prstGeom prst="rect">
            <a:avLst/>
          </a:prstGeom>
          <a:noFill/>
        </p:spPr>
        <p:txBody>
          <a:bodyPr wrap="none" rtlCol="0">
            <a:spAutoFit/>
          </a:bodyPr>
          <a:p>
            <a:pPr algn="l"/>
            <a:r>
              <a:rPr lang="en-US" altLang="zh-CN" sz="3600" b="1">
                <a:solidFill>
                  <a:schemeClr val="bg1"/>
                </a:solidFill>
              </a:rPr>
              <a:t>Good</a:t>
            </a:r>
            <a:r>
              <a:rPr lang="zh-CN" altLang="en-US" sz="2800">
                <a:solidFill>
                  <a:schemeClr val="bg1"/>
                </a:solidFill>
              </a:rPr>
              <a:t>：</a:t>
            </a:r>
            <a:endParaRPr lang="zh-CN" altLang="en-US" sz="2800">
              <a:solidFill>
                <a:schemeClr val="bg1"/>
              </a:solidFill>
            </a:endParaRPr>
          </a:p>
          <a:p>
            <a:pPr marL="457200" indent="-457200" algn="l">
              <a:buFont typeface="Arial" panose="020B0604020202020204" pitchFamily="34" charset="0"/>
              <a:buChar char="•"/>
            </a:pPr>
            <a:r>
              <a:rPr lang="zh-CN" altLang="en-US" sz="2800">
                <a:solidFill>
                  <a:schemeClr val="bg1"/>
                </a:solidFill>
              </a:rPr>
              <a:t>Clean API, easy to </a:t>
            </a:r>
            <a:endParaRPr lang="zh-CN" altLang="en-US" sz="2800">
              <a:solidFill>
                <a:schemeClr val="bg1"/>
              </a:solidFill>
            </a:endParaRPr>
          </a:p>
          <a:p>
            <a:pPr algn="l"/>
            <a:r>
              <a:rPr lang="zh-CN" altLang="en-US" sz="2800">
                <a:solidFill>
                  <a:schemeClr val="bg1"/>
                </a:solidFill>
              </a:rPr>
              <a:t>write numeric code</a:t>
            </a:r>
            <a:endParaRPr lang="zh-CN" altLang="en-US" sz="2800">
              <a:solidFill>
                <a:schemeClr val="bg1"/>
              </a:solidFill>
            </a:endParaRPr>
          </a:p>
          <a:p>
            <a:pPr algn="l"/>
            <a:endParaRPr lang="zh-CN" altLang="en-US" sz="2800">
              <a:solidFill>
                <a:schemeClr val="bg1"/>
              </a:solidFill>
            </a:endParaRPr>
          </a:p>
          <a:p>
            <a:pPr algn="l"/>
            <a:endParaRPr lang="zh-CN" altLang="en-US" sz="2800">
              <a:solidFill>
                <a:schemeClr val="bg1"/>
              </a:solidFill>
            </a:endParaRPr>
          </a:p>
          <a:p>
            <a:pPr algn="l"/>
            <a:r>
              <a:rPr lang="en-US" altLang="zh-CN" sz="3600" b="1">
                <a:solidFill>
                  <a:schemeClr val="bg1"/>
                </a:solidFill>
              </a:rPr>
              <a:t>Bad</a:t>
            </a:r>
            <a:r>
              <a:rPr lang="zh-CN" altLang="en-US" sz="2800">
                <a:solidFill>
                  <a:schemeClr val="bg1"/>
                </a:solidFill>
              </a:rPr>
              <a:t>：</a:t>
            </a:r>
            <a:endParaRPr lang="zh-CN" altLang="en-US" sz="2800">
              <a:solidFill>
                <a:schemeClr val="bg1"/>
              </a:solidFill>
            </a:endParaRPr>
          </a:p>
          <a:p>
            <a:pPr marL="457200" indent="-457200" algn="l">
              <a:buFont typeface="Arial" panose="020B0604020202020204" pitchFamily="34" charset="0"/>
              <a:buChar char="•"/>
            </a:pPr>
            <a:r>
              <a:rPr lang="zh-CN" altLang="en-US" sz="2800">
                <a:solidFill>
                  <a:schemeClr val="bg1"/>
                </a:solidFill>
              </a:rPr>
              <a:t>Have to compute </a:t>
            </a:r>
            <a:endParaRPr lang="zh-CN" altLang="en-US" sz="2800">
              <a:solidFill>
                <a:schemeClr val="bg1"/>
              </a:solidFill>
            </a:endParaRPr>
          </a:p>
          <a:p>
            <a:pPr algn="l"/>
            <a:r>
              <a:rPr lang="zh-CN" altLang="en-US" sz="2800">
                <a:solidFill>
                  <a:schemeClr val="bg1"/>
                </a:solidFill>
              </a:rPr>
              <a:t>our own gradients</a:t>
            </a:r>
            <a:endParaRPr lang="zh-CN" altLang="en-US" sz="2800">
              <a:solidFill>
                <a:schemeClr val="bg1"/>
              </a:solidFill>
            </a:endParaRPr>
          </a:p>
          <a:p>
            <a:pPr marL="457200" indent="-457200" algn="l">
              <a:buFont typeface="Arial" panose="020B0604020202020204" pitchFamily="34" charset="0"/>
              <a:buChar char="•"/>
            </a:pPr>
            <a:r>
              <a:rPr lang="zh-CN" altLang="en-US" sz="2800">
                <a:solidFill>
                  <a:schemeClr val="bg1"/>
                </a:solidFill>
              </a:rPr>
              <a:t>Can’t run on GPU</a:t>
            </a:r>
            <a:endParaRPr lang="zh-CN" altLang="en-US" sz="280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Python vs PyTorch</a:t>
            </a:r>
            <a:endParaRPr lang="en-US" altLang="zh-CN"/>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内容占位符 4"/>
          <p:cNvPicPr>
            <a:picLocks noChangeAspect="1"/>
          </p:cNvPicPr>
          <p:nvPr>
            <p:ph idx="1"/>
          </p:nvPr>
        </p:nvPicPr>
        <p:blipFill>
          <a:blip r:embed="rId1"/>
          <a:stretch>
            <a:fillRect/>
          </a:stretch>
        </p:blipFill>
        <p:spPr>
          <a:xfrm>
            <a:off x="671195" y="1235075"/>
            <a:ext cx="4679950" cy="5313680"/>
          </a:xfrm>
          <a:prstGeom prst="rect">
            <a:avLst/>
          </a:prstGeom>
        </p:spPr>
      </p:pic>
      <p:pic>
        <p:nvPicPr>
          <p:cNvPr id="7" name="图片 6"/>
          <p:cNvPicPr>
            <a:picLocks noChangeAspect="1"/>
          </p:cNvPicPr>
          <p:nvPr/>
        </p:nvPicPr>
        <p:blipFill>
          <a:blip r:embed="rId2"/>
          <a:stretch>
            <a:fillRect/>
          </a:stretch>
        </p:blipFill>
        <p:spPr>
          <a:xfrm>
            <a:off x="5587365" y="1777365"/>
            <a:ext cx="6534150" cy="4229100"/>
          </a:xfrm>
          <a:prstGeom prst="rect">
            <a:avLst/>
          </a:prstGeom>
        </p:spPr>
      </p:pic>
      <p:sp>
        <p:nvSpPr>
          <p:cNvPr id="8" name="文本框 7"/>
          <p:cNvSpPr txBox="1"/>
          <p:nvPr/>
        </p:nvSpPr>
        <p:spPr>
          <a:xfrm>
            <a:off x="6504305" y="6210935"/>
            <a:ext cx="2621280" cy="460375"/>
          </a:xfrm>
          <a:prstGeom prst="rect">
            <a:avLst/>
          </a:prstGeom>
          <a:noFill/>
        </p:spPr>
        <p:txBody>
          <a:bodyPr wrap="none" rtlCol="0">
            <a:spAutoFit/>
          </a:bodyPr>
          <a:p>
            <a:r>
              <a:rPr lang="zh-CN" altLang="en-US" sz="2400">
                <a:solidFill>
                  <a:schemeClr val="bg1"/>
                </a:solidFill>
              </a:rPr>
              <a:t>自动进行梯度计算</a:t>
            </a:r>
            <a:endParaRPr lang="zh-CN" altLang="en-US" sz="24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TensorFlow</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1584960" y="3787775"/>
            <a:ext cx="4187190" cy="2934970"/>
          </a:xfrm>
          <a:prstGeom prst="rect">
            <a:avLst/>
          </a:prstGeom>
        </p:spPr>
      </p:pic>
      <p:sp>
        <p:nvSpPr>
          <p:cNvPr id="5" name="内容占位符 4"/>
          <p:cNvSpPr/>
          <p:nvPr/>
        </p:nvSpPr>
        <p:spPr>
          <a:xfrm>
            <a:off x="671455" y="1200150"/>
            <a:ext cx="10947890" cy="531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TensorFlow</a:t>
            </a:r>
            <a:r>
              <a:rPr lang="zh-CN" altLang="en-US"/>
              <a:t>是一个采用数据流图（</a:t>
            </a:r>
            <a:r>
              <a:rPr lang="en-US" altLang="zh-CN"/>
              <a:t>data </a:t>
            </a:r>
            <a:endParaRPr lang="en-US" altLang="zh-CN"/>
          </a:p>
          <a:p>
            <a:pPr marL="0" indent="0">
              <a:buNone/>
            </a:pPr>
            <a:r>
              <a:rPr lang="en-US" altLang="zh-CN"/>
              <a:t>flow graphs</a:t>
            </a:r>
            <a:r>
              <a:rPr lang="zh-CN" altLang="en-US"/>
              <a:t>），用于数值计算的开源软件、</a:t>
            </a:r>
            <a:endParaRPr lang="zh-CN" altLang="en-US"/>
          </a:p>
          <a:p>
            <a:pPr marL="0" indent="0">
              <a:buNone/>
            </a:pPr>
            <a:r>
              <a:rPr lang="zh-CN" altLang="en-US"/>
              <a:t>库。节点（</a:t>
            </a:r>
            <a:r>
              <a:rPr lang="en-US" altLang="zh-CN"/>
              <a:t>Nodes</a:t>
            </a:r>
            <a:r>
              <a:rPr lang="zh-CN" altLang="en-US"/>
              <a:t>）在图中表示数学操作，</a:t>
            </a:r>
            <a:endParaRPr lang="zh-CN" altLang="en-US"/>
          </a:p>
          <a:p>
            <a:pPr marL="0" indent="0">
              <a:buNone/>
            </a:pPr>
            <a:r>
              <a:rPr lang="zh-CN" altLang="en-US"/>
              <a:t>图中的线（</a:t>
            </a:r>
            <a:r>
              <a:rPr lang="en-US" altLang="zh-CN"/>
              <a:t>edges</a:t>
            </a:r>
            <a:r>
              <a:rPr lang="zh-CN" altLang="en-US"/>
              <a:t>）则表示节点间相互联</a:t>
            </a:r>
            <a:endParaRPr lang="zh-CN" altLang="en-US"/>
          </a:p>
          <a:p>
            <a:pPr marL="0" indent="0">
              <a:buNone/>
            </a:pPr>
            <a:r>
              <a:rPr lang="zh-CN" altLang="en-US"/>
              <a:t>系的多维数据数组，即张量（</a:t>
            </a:r>
            <a:r>
              <a:rPr lang="en-US" altLang="zh-CN"/>
              <a:t>tensor</a:t>
            </a:r>
            <a:r>
              <a:rPr lang="zh-CN" altLang="en-US"/>
              <a:t>）。</a:t>
            </a:r>
            <a:endParaRPr lang="en-US" altLang="zh-CN"/>
          </a:p>
        </p:txBody>
      </p:sp>
      <p:pic>
        <p:nvPicPr>
          <p:cNvPr id="6" name="图片 5" descr="tensors_flowing"/>
          <p:cNvPicPr>
            <a:picLocks noChangeAspect="1"/>
          </p:cNvPicPr>
          <p:nvPr/>
        </p:nvPicPr>
        <p:blipFill>
          <a:blip r:embed="rId2"/>
          <a:stretch>
            <a:fillRect/>
          </a:stretch>
        </p:blipFill>
        <p:spPr>
          <a:xfrm>
            <a:off x="8014970" y="1009015"/>
            <a:ext cx="3203575" cy="56953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TensorFlow</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nvSpPr>
        <p:spPr>
          <a:xfrm>
            <a:off x="671455" y="1200150"/>
            <a:ext cx="10947890" cy="531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环境安装</a:t>
            </a:r>
            <a:endParaRPr lang="zh-CN" altLang="en-US"/>
          </a:p>
        </p:txBody>
      </p:sp>
      <p:sp>
        <p:nvSpPr>
          <p:cNvPr id="7" name="内容占位符 6"/>
          <p:cNvSpPr/>
          <p:nvPr>
            <p:ph idx="1"/>
          </p:nvPr>
        </p:nvSpPr>
        <p:spPr/>
        <p:txBody>
          <a:bodyPr/>
          <a:p>
            <a:endParaRPr lang="zh-CN" altLang="en-US"/>
          </a:p>
          <a:p>
            <a:pPr lvl="1"/>
            <a:r>
              <a:rPr lang="en-US" altLang="zh-CN"/>
              <a:t>Python </a:t>
            </a:r>
            <a:r>
              <a:rPr lang="zh-CN" altLang="en-US"/>
              <a:t>环境安装</a:t>
            </a:r>
            <a:endParaRPr lang="zh-CN" altLang="en-US"/>
          </a:p>
          <a:p>
            <a:pPr lvl="2"/>
            <a:r>
              <a:rPr lang="en-US" altLang="zh-CN" sz="2000"/>
              <a:t>python 2.x 3.x ;  Anaconda</a:t>
            </a:r>
            <a:endParaRPr lang="zh-CN" altLang="en-US"/>
          </a:p>
          <a:p>
            <a:pPr lvl="1"/>
            <a:r>
              <a:rPr lang="en-US" altLang="zh-CN"/>
              <a:t>Tensorflow </a:t>
            </a:r>
            <a:r>
              <a:rPr lang="zh-CN" altLang="en-US"/>
              <a:t>安装</a:t>
            </a:r>
            <a:endParaRPr lang="zh-CN" altLang="en-US"/>
          </a:p>
          <a:p>
            <a:pPr lvl="2"/>
            <a:r>
              <a:rPr lang="en-US" altLang="zh-CN"/>
              <a:t>CPU </a:t>
            </a:r>
            <a:r>
              <a:rPr lang="zh-CN" altLang="en-US"/>
              <a:t>版本  pip install https://storage.googleapis.com/tensorflow/linux/cpu/tensorflow-0.5.0-cp27-none-linux_x86_64.whl</a:t>
            </a:r>
            <a:endParaRPr lang="zh-CN" altLang="en-US"/>
          </a:p>
          <a:p>
            <a:pPr lvl="2"/>
            <a:r>
              <a:rPr lang="en-US" altLang="zh-CN"/>
              <a:t>GPU </a:t>
            </a:r>
            <a:r>
              <a:rPr lang="zh-CN" altLang="en-US"/>
              <a:t>版本 pip install https://storage.googleapis.com/tensorflow/linux/gpu/tensorflow-0.5.0-cp27-none-linux_x86_64.whl</a:t>
            </a:r>
            <a:endParaRPr lang="zh-CN" altLang="en-US"/>
          </a:p>
          <a:p>
            <a:pPr lvl="2"/>
            <a:endParaRPr lang="zh-CN" altLang="en-US"/>
          </a:p>
          <a:p>
            <a:pPr lvl="1"/>
            <a:r>
              <a:rPr lang="en-US" altLang="zh-CN"/>
              <a:t>GPU </a:t>
            </a:r>
            <a:r>
              <a:rPr lang="zh-CN" altLang="en-US"/>
              <a:t>环境配置</a:t>
            </a:r>
            <a:endParaRPr lang="zh-CN" altLang="en-US"/>
          </a:p>
          <a:p>
            <a:pPr lvl="2"/>
            <a:r>
              <a:rPr lang="zh-CN" altLang="en-US"/>
              <a:t>CUDA  和 CUDNN 环境配置</a:t>
            </a:r>
            <a:endParaRPr lang="zh-CN" altLang="en-US"/>
          </a:p>
          <a:p>
            <a:pPr lvl="2"/>
            <a:endParaRPr lang="zh-CN" altLang="en-US"/>
          </a:p>
          <a:p>
            <a:pPr lvl="2"/>
            <a:endParaRPr lang="zh-CN" altLang="en-US"/>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深度学习需要怎样的硬件支撑</a:t>
            </a:r>
            <a:endParaRPr lang="zh-CN" altLang="en-US"/>
          </a:p>
        </p:txBody>
      </p:sp>
      <p:sp>
        <p:nvSpPr>
          <p:cNvPr id="3" name="内容占位符 2"/>
          <p:cNvSpPr>
            <a:spLocks noGrp="1"/>
          </p:cNvSpPr>
          <p:nvPr>
            <p:ph idx="1"/>
          </p:nvPr>
        </p:nvSpPr>
        <p:spPr/>
        <p:txBody>
          <a:bodyPr>
            <a:normAutofit lnSpcReduction="10000"/>
          </a:bodyPr>
          <a:p>
            <a:pPr>
              <a:buFont typeface="Wingdings" panose="05000000000000000000" charset="0"/>
              <a:buChar char="Ø"/>
            </a:pPr>
            <a:r>
              <a:rPr lang="en-US" altLang="zh-CN"/>
              <a:t> </a:t>
            </a:r>
            <a:r>
              <a:rPr lang="zh-CN" altLang="en-US"/>
              <a:t>For deep neural networks to shine, they needed far more labeled data and hugely more computation.</a:t>
            </a:r>
            <a:endParaRPr lang="zh-CN" altLang="en-US"/>
          </a:p>
          <a:p>
            <a:endParaRPr lang="zh-CN" altLang="en-US"/>
          </a:p>
          <a:p>
            <a:r>
              <a:rPr lang="en-US" altLang="zh-CN"/>
              <a:t>  GPU or CPU</a:t>
            </a:r>
            <a:endParaRPr lang="en-US" altLang="zh-CN"/>
          </a:p>
          <a:p>
            <a:r>
              <a:rPr lang="en-US" altLang="zh-CN"/>
              <a:t>  </a:t>
            </a:r>
            <a:r>
              <a:rPr lang="zh-CN" altLang="en-US"/>
              <a:t>强大的计算资源</a:t>
            </a:r>
            <a:endParaRPr lang="en-US" altLang="zh-CN"/>
          </a:p>
          <a:p>
            <a:r>
              <a:rPr lang="zh-CN" altLang="en-US"/>
              <a:t>  训练一个机器翻译或者图像分类的模型</a:t>
            </a:r>
            <a:endParaRPr lang="zh-CN" altLang="en-US"/>
          </a:p>
          <a:p>
            <a:pPr marL="0" indent="0">
              <a:buNone/>
            </a:pPr>
            <a:r>
              <a:rPr lang="zh-CN" altLang="en-US"/>
              <a:t>，需要一到两周的时间（</a:t>
            </a:r>
            <a:r>
              <a:rPr lang="en-US" altLang="zh-CN"/>
              <a:t>GPU</a:t>
            </a:r>
            <a:r>
              <a:rPr lang="zh-CN" altLang="en-US"/>
              <a:t>的支持下）</a:t>
            </a:r>
            <a:endParaRPr lang="zh-CN" altLang="en-US"/>
          </a:p>
          <a:p>
            <a:r>
              <a:rPr lang="zh-CN" altLang="en-US"/>
              <a:t>  更多并行计算的能力</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332345" y="2204720"/>
            <a:ext cx="4772025" cy="39338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TensorFlow</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nvSpPr>
        <p:spPr>
          <a:xfrm>
            <a:off x="671455" y="1200150"/>
            <a:ext cx="10947890" cy="531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环境安装</a:t>
            </a:r>
            <a:endParaRPr lang="zh-CN" altLang="en-US"/>
          </a:p>
        </p:txBody>
      </p:sp>
      <p:sp>
        <p:nvSpPr>
          <p:cNvPr id="7" name="内容占位符 6"/>
          <p:cNvSpPr/>
          <p:nvPr>
            <p:ph idx="1"/>
          </p:nvPr>
        </p:nvSpPr>
        <p:spPr/>
        <p:txBody>
          <a:bodyPr/>
          <a:p>
            <a:pPr marL="0" indent="0">
              <a:buNone/>
            </a:pPr>
            <a:endParaRPr lang="zh-CN" altLang="en-US"/>
          </a:p>
          <a:p>
            <a:pPr lvl="1"/>
            <a:r>
              <a:rPr lang="zh-CN" altLang="en-US"/>
              <a:t>CUDA  和 CUDNN 环境配置</a:t>
            </a:r>
            <a:endParaRPr lang="zh-CN" altLang="en-US"/>
          </a:p>
          <a:p>
            <a:pPr lvl="2"/>
            <a:r>
              <a:rPr lang="zh-CN" altLang="en-US"/>
              <a:t>首先你得有</a:t>
            </a:r>
            <a:r>
              <a:rPr lang="en-US" altLang="zh-CN"/>
              <a:t>GPU</a:t>
            </a:r>
            <a:r>
              <a:rPr lang="zh-CN" altLang="en-US"/>
              <a:t>。。。显卡驱动安装好</a:t>
            </a:r>
            <a:endParaRPr lang="zh-CN" altLang="en-US"/>
          </a:p>
          <a:p>
            <a:pPr lvl="2"/>
            <a:r>
              <a:rPr lang="zh-CN" altLang="en-US"/>
              <a:t>下载CUDA （https://developer.nvidia.com/cuda-downloads    版本很重要  </a:t>
            </a:r>
            <a:r>
              <a:rPr lang="en-US" altLang="zh-CN"/>
              <a:t>X3</a:t>
            </a:r>
            <a:r>
              <a:rPr lang="zh-CN" altLang="en-US"/>
              <a:t>）</a:t>
            </a:r>
            <a:endParaRPr lang="zh-CN" altLang="en-US"/>
          </a:p>
          <a:p>
            <a:pPr lvl="2"/>
            <a:r>
              <a:rPr lang="zh-CN" altLang="en-US"/>
              <a:t>安装cuDNN（https://developer.nvidia.com/cudnn）</a:t>
            </a:r>
            <a:endParaRPr lang="zh-CN" altLang="en-US"/>
          </a:p>
          <a:p>
            <a:pPr lvl="2"/>
            <a:endParaRPr lang="zh-CN" altLang="en-US"/>
          </a:p>
          <a:p>
            <a:pPr lvl="2"/>
            <a:endParaRPr lang="zh-CN" altLang="en-US"/>
          </a:p>
          <a:p>
            <a:endParaRPr lang="zh-CN" altLang="en-US"/>
          </a:p>
        </p:txBody>
      </p:sp>
      <p:pic>
        <p:nvPicPr>
          <p:cNvPr id="3" name="图片 2"/>
          <p:cNvPicPr>
            <a:picLocks noChangeAspect="1"/>
          </p:cNvPicPr>
          <p:nvPr/>
        </p:nvPicPr>
        <p:blipFill>
          <a:blip r:embed="rId1"/>
          <a:stretch>
            <a:fillRect/>
          </a:stretch>
        </p:blipFill>
        <p:spPr>
          <a:xfrm>
            <a:off x="7516495" y="3376295"/>
            <a:ext cx="4102735" cy="3343910"/>
          </a:xfrm>
          <a:prstGeom prst="rect">
            <a:avLst/>
          </a:prstGeom>
        </p:spPr>
      </p:pic>
      <p:sp>
        <p:nvSpPr>
          <p:cNvPr id="6" name="文本框 5"/>
          <p:cNvSpPr txBox="1"/>
          <p:nvPr/>
        </p:nvSpPr>
        <p:spPr>
          <a:xfrm>
            <a:off x="8589010" y="2977515"/>
            <a:ext cx="1957705" cy="398780"/>
          </a:xfrm>
          <a:prstGeom prst="rect">
            <a:avLst/>
          </a:prstGeom>
          <a:noFill/>
        </p:spPr>
        <p:txBody>
          <a:bodyPr wrap="none" rtlCol="0">
            <a:spAutoFit/>
          </a:bodyPr>
          <a:p>
            <a:r>
              <a:rPr lang="en-US" altLang="zh-CN" sz="2000" b="1">
                <a:solidFill>
                  <a:schemeClr val="bg1"/>
                </a:solidFill>
              </a:rPr>
              <a:t>CUDA </a:t>
            </a:r>
            <a:r>
              <a:rPr lang="zh-CN" altLang="en-US" sz="2000" b="1">
                <a:solidFill>
                  <a:schemeClr val="bg1"/>
                </a:solidFill>
              </a:rPr>
              <a:t>下载界面</a:t>
            </a:r>
            <a:endParaRPr lang="zh-CN" altLang="en-US" sz="2000" b="1">
              <a:solidFill>
                <a:schemeClr val="bg1"/>
              </a:solidFill>
            </a:endParaRPr>
          </a:p>
        </p:txBody>
      </p:sp>
      <p:pic>
        <p:nvPicPr>
          <p:cNvPr id="8" name="图片 7"/>
          <p:cNvPicPr>
            <a:picLocks noChangeAspect="1"/>
          </p:cNvPicPr>
          <p:nvPr/>
        </p:nvPicPr>
        <p:blipFill>
          <a:blip r:embed="rId2"/>
          <a:stretch>
            <a:fillRect/>
          </a:stretch>
        </p:blipFill>
        <p:spPr>
          <a:xfrm>
            <a:off x="915670" y="3376930"/>
            <a:ext cx="6276975" cy="33432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TensorFlow</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nvSpPr>
        <p:spPr>
          <a:xfrm>
            <a:off x="671455" y="1200150"/>
            <a:ext cx="10947890" cy="531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环境安装</a:t>
            </a:r>
            <a:endParaRPr lang="zh-CN" altLang="en-US"/>
          </a:p>
        </p:txBody>
      </p:sp>
      <p:sp>
        <p:nvSpPr>
          <p:cNvPr id="7" name="内容占位符 6"/>
          <p:cNvSpPr/>
          <p:nvPr>
            <p:ph idx="1"/>
          </p:nvPr>
        </p:nvSpPr>
        <p:spPr>
          <a:xfrm>
            <a:off x="671195" y="1200150"/>
            <a:ext cx="10948035" cy="5577840"/>
          </a:xfrm>
        </p:spPr>
        <p:txBody>
          <a:bodyPr/>
          <a:p>
            <a:pPr marL="0" indent="0">
              <a:buNone/>
            </a:pPr>
            <a:endParaRPr lang="zh-CN" altLang="en-US"/>
          </a:p>
          <a:p>
            <a:pPr lvl="1"/>
            <a:r>
              <a:rPr lang="zh-CN" altLang="en-US"/>
              <a:t>CUDA安装</a:t>
            </a:r>
            <a:endParaRPr lang="zh-CN" altLang="en-US"/>
          </a:p>
          <a:p>
            <a:pPr lvl="1"/>
            <a:endParaRPr lang="zh-CN" altLang="en-US"/>
          </a:p>
          <a:p>
            <a:pPr lvl="1"/>
            <a:endParaRPr lang="zh-CN" altLang="en-US"/>
          </a:p>
          <a:p>
            <a:pPr lvl="1"/>
            <a:endParaRPr lang="zh-CN" altLang="en-US"/>
          </a:p>
          <a:p>
            <a:pPr lvl="1"/>
            <a:r>
              <a:rPr lang="zh-CN" altLang="en-US">
                <a:sym typeface="+mn-ea"/>
              </a:rPr>
              <a:t>cuDNN安装</a:t>
            </a:r>
            <a:endParaRPr lang="zh-CN" altLang="en-US">
              <a:sym typeface="+mn-ea"/>
            </a:endParaRPr>
          </a:p>
          <a:p>
            <a:pPr lvl="1"/>
            <a:endParaRPr lang="zh-CN" altLang="en-US"/>
          </a:p>
          <a:p>
            <a:pPr lvl="1"/>
            <a:endParaRPr lang="zh-CN" altLang="en-US"/>
          </a:p>
          <a:p>
            <a:pPr lvl="2"/>
            <a:endParaRPr lang="zh-CN" altLang="en-US"/>
          </a:p>
          <a:p>
            <a:pPr lvl="2"/>
            <a:endParaRPr lang="zh-CN" altLang="en-US"/>
          </a:p>
          <a:p>
            <a:pPr lvl="1"/>
            <a:r>
              <a:rPr lang="zh-CN" altLang="en-US"/>
              <a:t>bash_profile</a:t>
            </a:r>
            <a:endParaRPr lang="zh-CN" altLang="en-US"/>
          </a:p>
          <a:p>
            <a:pPr lvl="2"/>
            <a:r>
              <a:rPr lang="zh-CN" altLang="en-US"/>
              <a:t>export LD_LIBRARY_PATH="$LD_LIBRARY_PATH:/usr/local/cuda/lib64:/usr/local/cuda/extras/CUPTI/lib64"</a:t>
            </a:r>
            <a:endParaRPr lang="zh-CN" altLang="en-US"/>
          </a:p>
          <a:p>
            <a:pPr lvl="2"/>
            <a:r>
              <a:rPr lang="en-US" altLang="zh-CN"/>
              <a:t>......</a:t>
            </a:r>
            <a:endParaRPr lang="en-US" altLang="zh-CN"/>
          </a:p>
        </p:txBody>
      </p:sp>
      <p:sp>
        <p:nvSpPr>
          <p:cNvPr id="9" name="文本框 8"/>
          <p:cNvSpPr txBox="1"/>
          <p:nvPr/>
        </p:nvSpPr>
        <p:spPr>
          <a:xfrm>
            <a:off x="1988820" y="2161540"/>
            <a:ext cx="8312785" cy="1014730"/>
          </a:xfrm>
          <a:prstGeom prst="rect">
            <a:avLst/>
          </a:prstGeom>
          <a:noFill/>
        </p:spPr>
        <p:txBody>
          <a:bodyPr wrap="none" rtlCol="0">
            <a:spAutoFit/>
          </a:bodyPr>
          <a:p>
            <a:pPr algn="l"/>
            <a:r>
              <a:rPr lang="zh-CN" altLang="en-US" sz="2000">
                <a:solidFill>
                  <a:schemeClr val="bg1"/>
                </a:solidFill>
              </a:rPr>
              <a:t>sudo dpkg -i cuda-repo-ubuntu1604-8-0-local-ga2_8.0.61-1_amd64​.deb</a:t>
            </a:r>
            <a:endParaRPr lang="zh-CN" altLang="en-US" sz="2000">
              <a:solidFill>
                <a:schemeClr val="bg1"/>
              </a:solidFill>
            </a:endParaRPr>
          </a:p>
          <a:p>
            <a:pPr algn="l"/>
            <a:r>
              <a:rPr lang="zh-CN" altLang="en-US" sz="2000">
                <a:solidFill>
                  <a:schemeClr val="bg1"/>
                </a:solidFill>
              </a:rPr>
              <a:t>sudo apt-get update</a:t>
            </a:r>
            <a:endParaRPr lang="zh-CN" altLang="en-US" sz="2000">
              <a:solidFill>
                <a:schemeClr val="bg1"/>
              </a:solidFill>
            </a:endParaRPr>
          </a:p>
          <a:p>
            <a:pPr algn="l"/>
            <a:r>
              <a:rPr lang="zh-CN" altLang="en-US" sz="2000">
                <a:solidFill>
                  <a:schemeClr val="bg1"/>
                </a:solidFill>
              </a:rPr>
              <a:t>sudo apt-get install cuda​</a:t>
            </a:r>
            <a:endParaRPr lang="zh-CN" altLang="en-US" sz="2000">
              <a:solidFill>
                <a:schemeClr val="bg1"/>
              </a:solidFill>
            </a:endParaRPr>
          </a:p>
        </p:txBody>
      </p:sp>
      <p:sp>
        <p:nvSpPr>
          <p:cNvPr id="11" name="文本框 10"/>
          <p:cNvSpPr txBox="1"/>
          <p:nvPr/>
        </p:nvSpPr>
        <p:spPr>
          <a:xfrm>
            <a:off x="1624330" y="3702685"/>
            <a:ext cx="9042400" cy="1322070"/>
          </a:xfrm>
          <a:prstGeom prst="rect">
            <a:avLst/>
          </a:prstGeom>
          <a:noFill/>
        </p:spPr>
        <p:txBody>
          <a:bodyPr wrap="none" rtlCol="0">
            <a:spAutoFit/>
          </a:bodyPr>
          <a:p>
            <a:pPr algn="l"/>
            <a:r>
              <a:rPr lang="zh-CN" altLang="en-US" sz="2000">
                <a:solidFill>
                  <a:schemeClr val="bg1"/>
                </a:solidFill>
              </a:rPr>
              <a:t>tar xvzf cudnn-8.0-linux-x64-v6.0-tgz</a:t>
            </a:r>
            <a:endParaRPr lang="zh-CN" altLang="en-US" sz="2000">
              <a:solidFill>
                <a:schemeClr val="bg1"/>
              </a:solidFill>
            </a:endParaRPr>
          </a:p>
          <a:p>
            <a:pPr algn="l"/>
            <a:r>
              <a:rPr lang="zh-CN" altLang="en-US" sz="2000">
                <a:solidFill>
                  <a:schemeClr val="bg1"/>
                </a:solidFill>
              </a:rPr>
              <a:t>sudo cp cuda/include/cudnn.h /usr/local/cuda/include</a:t>
            </a:r>
            <a:endParaRPr lang="zh-CN" altLang="en-US" sz="2000">
              <a:solidFill>
                <a:schemeClr val="bg1"/>
              </a:solidFill>
            </a:endParaRPr>
          </a:p>
          <a:p>
            <a:pPr algn="l"/>
            <a:r>
              <a:rPr lang="zh-CN" altLang="en-US" sz="2000">
                <a:solidFill>
                  <a:schemeClr val="bg1"/>
                </a:solidFill>
              </a:rPr>
              <a:t>sudo cp cuda/lib64/libcudnn* /usr/local/cuda/lib64</a:t>
            </a:r>
            <a:endParaRPr lang="zh-CN" altLang="en-US" sz="2000">
              <a:solidFill>
                <a:schemeClr val="bg1"/>
              </a:solidFill>
            </a:endParaRPr>
          </a:p>
          <a:p>
            <a:pPr algn="l"/>
            <a:r>
              <a:rPr lang="zh-CN" altLang="en-US" sz="2000">
                <a:solidFill>
                  <a:schemeClr val="bg1"/>
                </a:solidFill>
              </a:rPr>
              <a:t>sudo chmod a+r /usr/local/cuda/include/cudnn.h /usr/local/cuda/lib64/libcudnn*</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一些概念</a:t>
            </a:r>
            <a:endParaRPr lang="zh-CN" altLang="en-US"/>
          </a:p>
          <a:p>
            <a:pPr lvl="1"/>
            <a:r>
              <a:rPr lang="zh-CN" altLang="en-US" sz="2000"/>
              <a:t>使用图 (graph) 来表示计算任务.</a:t>
            </a:r>
            <a:endParaRPr lang="zh-CN" altLang="en-US" sz="2000"/>
          </a:p>
          <a:p>
            <a:pPr lvl="1"/>
            <a:r>
              <a:rPr lang="zh-CN" altLang="en-US" sz="2000"/>
              <a:t>在被称之为 会话 (Session) 的上下文 (context) 中执行图.</a:t>
            </a:r>
            <a:endParaRPr lang="zh-CN" altLang="en-US" sz="2000"/>
          </a:p>
          <a:p>
            <a:pPr lvl="1"/>
            <a:r>
              <a:rPr lang="zh-CN" altLang="en-US" sz="2000"/>
              <a:t>使用 tensor 表示数据.</a:t>
            </a:r>
            <a:endParaRPr lang="zh-CN" altLang="en-US" sz="2000"/>
          </a:p>
          <a:p>
            <a:pPr lvl="1"/>
            <a:r>
              <a:rPr lang="zh-CN" altLang="en-US" sz="2000"/>
              <a:t>通过 变量 (Variable) 维护状态.</a:t>
            </a:r>
            <a:endParaRPr lang="zh-CN" altLang="en-US" sz="2000"/>
          </a:p>
          <a:p>
            <a:pPr lvl="1"/>
            <a:r>
              <a:rPr lang="zh-CN" altLang="en-US" sz="2000"/>
              <a:t>使用 feed 和 fetch 可以为任意的操作(arbitrary operation) 赋值或者从其中获取数据.</a:t>
            </a:r>
            <a:endParaRPr lang="zh-CN" altLang="en-US"/>
          </a:p>
          <a:p>
            <a:pPr lvl="1"/>
            <a:endParaRPr lang="zh-CN" altLang="en-US"/>
          </a:p>
          <a:p>
            <a:pPr lvl="0"/>
            <a:r>
              <a:rPr lang="zh-CN" altLang="en-US" sz="2800"/>
              <a:t>计算图</a:t>
            </a:r>
            <a:endParaRPr lang="zh-CN" altLang="en-US" sz="2800"/>
          </a:p>
          <a:p>
            <a:pPr lvl="1"/>
            <a:r>
              <a:rPr lang="zh-CN" altLang="en-US"/>
              <a:t>TensorFlow 程序通常被组织成一个构建阶段和一个执行阶段. 在构建阶段, op 的执行步骤 被描述成一个图. 在执行阶段, 使用会话执行执行图中的 op.</a:t>
            </a:r>
            <a:endParaRPr lang="zh-CN" altLang="en-US"/>
          </a:p>
          <a:p>
            <a:pPr lvl="1"/>
            <a:endParaRPr lang="zh-CN" altLang="en-US"/>
          </a:p>
          <a:p>
            <a:pPr lvl="1"/>
            <a:r>
              <a:rPr lang="zh-CN" altLang="en-US"/>
              <a:t>例如, 通常在构建阶段创建一个图来表示和训练神经网络, 然后在执行阶段反复执行图中的训练 op.</a:t>
            </a:r>
            <a:endParaRPr lang="zh-CN" altLang="en-US"/>
          </a:p>
          <a:p>
            <a:pPr lvl="1"/>
            <a:endParaRPr lang="zh-CN" altLang="en-US"/>
          </a:p>
        </p:txBody>
      </p:sp>
      <p:pic>
        <p:nvPicPr>
          <p:cNvPr id="22" name="图片 21" descr="tensors_flowing"/>
          <p:cNvPicPr>
            <a:picLocks noChangeAspect="1"/>
          </p:cNvPicPr>
          <p:nvPr/>
        </p:nvPicPr>
        <p:blipFill>
          <a:blip r:embed="rId1"/>
          <a:stretch>
            <a:fillRect/>
          </a:stretch>
        </p:blipFill>
        <p:spPr>
          <a:xfrm>
            <a:off x="10452735" y="1094105"/>
            <a:ext cx="1701165" cy="302450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构建图</a:t>
            </a:r>
            <a:endParaRPr lang="zh-CN" altLang="en-US"/>
          </a:p>
          <a:p>
            <a:endParaRPr lang="zh-CN" altLang="en-US"/>
          </a:p>
          <a:p>
            <a:endParaRPr lang="zh-CN" altLang="en-US"/>
          </a:p>
          <a:p>
            <a:endParaRPr lang="zh-CN" altLang="en-US"/>
          </a:p>
          <a:p>
            <a:endParaRPr lang="zh-CN" altLang="en-US"/>
          </a:p>
          <a:p>
            <a:endParaRPr lang="zh-CN" altLang="en-US"/>
          </a:p>
          <a:p>
            <a:r>
              <a:rPr lang="zh-CN" altLang="en-US"/>
              <a:t>会话中启动图</a:t>
            </a:r>
            <a:endParaRPr lang="zh-CN" altLang="en-US"/>
          </a:p>
          <a:p>
            <a:pPr lvl="1"/>
            <a:endParaRPr lang="zh-CN" altLang="en-US"/>
          </a:p>
          <a:p>
            <a:pPr lvl="1"/>
            <a:endParaRPr lang="zh-CN" altLang="en-US"/>
          </a:p>
          <a:p>
            <a:pPr lvl="1"/>
            <a:endParaRPr lang="zh-CN" altLang="en-US"/>
          </a:p>
        </p:txBody>
      </p:sp>
      <p:pic>
        <p:nvPicPr>
          <p:cNvPr id="22" name="图片 21" descr="tensors_flowing"/>
          <p:cNvPicPr>
            <a:picLocks noChangeAspect="1"/>
          </p:cNvPicPr>
          <p:nvPr/>
        </p:nvPicPr>
        <p:blipFill>
          <a:blip r:embed="rId1"/>
          <a:stretch>
            <a:fillRect/>
          </a:stretch>
        </p:blipFill>
        <p:spPr>
          <a:xfrm>
            <a:off x="10452735" y="1094105"/>
            <a:ext cx="1701165" cy="3024505"/>
          </a:xfrm>
          <a:prstGeom prst="rect">
            <a:avLst/>
          </a:prstGeom>
        </p:spPr>
      </p:pic>
      <p:pic>
        <p:nvPicPr>
          <p:cNvPr id="3" name="图片 2"/>
          <p:cNvPicPr>
            <a:picLocks noChangeAspect="1"/>
          </p:cNvPicPr>
          <p:nvPr/>
        </p:nvPicPr>
        <p:blipFill>
          <a:blip r:embed="rId2"/>
          <a:stretch>
            <a:fillRect/>
          </a:stretch>
        </p:blipFill>
        <p:spPr>
          <a:xfrm>
            <a:off x="2159000" y="1200150"/>
            <a:ext cx="3650615" cy="2816860"/>
          </a:xfrm>
          <a:prstGeom prst="rect">
            <a:avLst/>
          </a:prstGeom>
        </p:spPr>
      </p:pic>
      <p:pic>
        <p:nvPicPr>
          <p:cNvPr id="6" name="图片 5"/>
          <p:cNvPicPr>
            <a:picLocks noChangeAspect="1"/>
          </p:cNvPicPr>
          <p:nvPr/>
        </p:nvPicPr>
        <p:blipFill>
          <a:blip r:embed="rId3"/>
          <a:stretch>
            <a:fillRect/>
          </a:stretch>
        </p:blipFill>
        <p:spPr>
          <a:xfrm>
            <a:off x="5887085" y="1200150"/>
            <a:ext cx="4488180" cy="3615055"/>
          </a:xfrm>
          <a:prstGeom prst="rect">
            <a:avLst/>
          </a:prstGeom>
        </p:spPr>
      </p:pic>
      <p:pic>
        <p:nvPicPr>
          <p:cNvPr id="7" name="图片 6"/>
          <p:cNvPicPr>
            <a:picLocks noChangeAspect="1"/>
          </p:cNvPicPr>
          <p:nvPr/>
        </p:nvPicPr>
        <p:blipFill>
          <a:blip r:embed="rId4"/>
          <a:stretch>
            <a:fillRect/>
          </a:stretch>
        </p:blipFill>
        <p:spPr>
          <a:xfrm>
            <a:off x="1788795" y="5092700"/>
            <a:ext cx="4391025" cy="16764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变量</a:t>
            </a:r>
            <a:endParaRPr lang="zh-CN" altLang="en-US"/>
          </a:p>
          <a:p>
            <a:pPr lvl="1"/>
            <a:r>
              <a:rPr lang="zh-CN" altLang="en-US"/>
              <a:t>变量维护图执行过程中的状态信息. 右边</a:t>
            </a:r>
            <a:endParaRPr lang="zh-CN" altLang="en-US"/>
          </a:p>
          <a:p>
            <a:pPr marL="457200" lvl="1" indent="0">
              <a:buNone/>
            </a:pPr>
            <a:r>
              <a:rPr lang="zh-CN" altLang="en-US"/>
              <a:t>的例子演示了如何使用变量实现一个简单的</a:t>
            </a:r>
            <a:endParaRPr lang="zh-CN" altLang="en-US"/>
          </a:p>
          <a:p>
            <a:pPr marL="457200" lvl="1" indent="0">
              <a:buNone/>
            </a:pPr>
            <a:r>
              <a:rPr lang="zh-CN" altLang="en-US"/>
              <a:t>计数器.</a:t>
            </a:r>
            <a:endParaRPr lang="zh-CN" altLang="en-US"/>
          </a:p>
          <a:p>
            <a:pPr lvl="0"/>
            <a:endParaRPr lang="zh-CN" altLang="en-US" sz="2800"/>
          </a:p>
          <a:p>
            <a:pPr lvl="0"/>
            <a:r>
              <a:rPr lang="en-US" altLang="zh-CN" sz="2800"/>
              <a:t>Feed</a:t>
            </a:r>
            <a:endParaRPr lang="en-US" altLang="zh-CN" sz="2800"/>
          </a:p>
          <a:p>
            <a:pPr lvl="1"/>
            <a:r>
              <a:rPr lang="en-US" altLang="zh-CN" sz="2000"/>
              <a:t>feed 使用一个 tensor 值临时替换一个操作的输出</a:t>
            </a:r>
            <a:endParaRPr lang="en-US" altLang="zh-CN" sz="2000"/>
          </a:p>
          <a:p>
            <a:pPr marL="457200" lvl="1" indent="0">
              <a:buNone/>
            </a:pPr>
            <a:r>
              <a:rPr lang="en-US" altLang="zh-CN" sz="2000"/>
              <a:t>结果. 你可以提供 feed 数据作为 run() 调用的参数</a:t>
            </a:r>
            <a:endParaRPr lang="en-US" altLang="zh-CN" sz="2000"/>
          </a:p>
          <a:p>
            <a:pPr lvl="1"/>
            <a:endParaRPr lang="en-US" altLang="zh-CN" sz="2400"/>
          </a:p>
          <a:p>
            <a:pPr lvl="1"/>
            <a:endParaRPr lang="en-US" altLang="zh-CN" sz="2400"/>
          </a:p>
          <a:p>
            <a:pPr lvl="1"/>
            <a:endParaRPr lang="en-US" altLang="zh-CN" sz="2400"/>
          </a:p>
          <a:p>
            <a:pPr lvl="1"/>
            <a:endParaRPr lang="zh-CN" altLang="en-US"/>
          </a:p>
          <a:p>
            <a:endParaRPr lang="zh-CN" altLang="en-US"/>
          </a:p>
          <a:p>
            <a:pPr lvl="1"/>
            <a:endParaRPr lang="zh-CN" altLang="en-US"/>
          </a:p>
          <a:p>
            <a:pPr lvl="1"/>
            <a:endParaRPr lang="zh-CN" altLang="en-US"/>
          </a:p>
          <a:p>
            <a:pPr lvl="1"/>
            <a:endParaRPr lang="zh-CN" altLang="en-US"/>
          </a:p>
        </p:txBody>
      </p:sp>
      <p:pic>
        <p:nvPicPr>
          <p:cNvPr id="22" name="图片 21" descr="tensors_flowing"/>
          <p:cNvPicPr>
            <a:picLocks noChangeAspect="1"/>
          </p:cNvPicPr>
          <p:nvPr/>
        </p:nvPicPr>
        <p:blipFill>
          <a:blip r:embed="rId1"/>
          <a:stretch>
            <a:fillRect/>
          </a:stretch>
        </p:blipFill>
        <p:spPr>
          <a:xfrm>
            <a:off x="10452735" y="1094105"/>
            <a:ext cx="1701165" cy="3024505"/>
          </a:xfrm>
          <a:prstGeom prst="rect">
            <a:avLst/>
          </a:prstGeom>
        </p:spPr>
      </p:pic>
      <p:pic>
        <p:nvPicPr>
          <p:cNvPr id="8" name="图片 7"/>
          <p:cNvPicPr>
            <a:picLocks noChangeAspect="1"/>
          </p:cNvPicPr>
          <p:nvPr/>
        </p:nvPicPr>
        <p:blipFill>
          <a:blip r:embed="rId2"/>
          <a:stretch>
            <a:fillRect/>
          </a:stretch>
        </p:blipFill>
        <p:spPr>
          <a:xfrm>
            <a:off x="7085965" y="1054735"/>
            <a:ext cx="2685415" cy="5603875"/>
          </a:xfrm>
          <a:prstGeom prst="rect">
            <a:avLst/>
          </a:prstGeom>
        </p:spPr>
      </p:pic>
      <p:pic>
        <p:nvPicPr>
          <p:cNvPr id="9" name="图片 8"/>
          <p:cNvPicPr>
            <a:picLocks noChangeAspect="1"/>
          </p:cNvPicPr>
          <p:nvPr/>
        </p:nvPicPr>
        <p:blipFill>
          <a:blip r:embed="rId3"/>
          <a:stretch>
            <a:fillRect/>
          </a:stretch>
        </p:blipFill>
        <p:spPr>
          <a:xfrm>
            <a:off x="1677035" y="4544060"/>
            <a:ext cx="4215130" cy="22637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sym typeface="+mn-ea"/>
              </a:rPr>
              <a:t>以</a:t>
            </a:r>
            <a:r>
              <a:rPr lang="en-US" altLang="zh-CN">
                <a:sym typeface="+mn-ea"/>
              </a:rPr>
              <a:t>MNIST</a:t>
            </a:r>
            <a:r>
              <a:rPr lang="zh-CN" altLang="en-US">
                <a:sym typeface="+mn-ea"/>
              </a:rPr>
              <a:t>手写数据集为例</a:t>
            </a:r>
            <a:endParaRPr lang="zh-CN" altLang="en-US">
              <a:sym typeface="+mn-ea"/>
            </a:endParaRPr>
          </a:p>
          <a:p>
            <a:pPr lvl="1"/>
            <a:r>
              <a:rPr lang="zh-CN" altLang="en-US"/>
              <a:t>需要定义哪些部件？</a:t>
            </a:r>
            <a:endParaRPr lang="zh-CN" altLang="en-US"/>
          </a:p>
          <a:p>
            <a:pPr lvl="1"/>
            <a:endParaRPr lang="zh-CN" altLang="en-US"/>
          </a:p>
          <a:p>
            <a:pPr lvl="1"/>
            <a:endParaRPr lang="zh-CN" altLang="en-US"/>
          </a:p>
        </p:txBody>
      </p:sp>
      <p:sp>
        <p:nvSpPr>
          <p:cNvPr id="3" name="圆角矩形 2"/>
          <p:cNvSpPr/>
          <p:nvPr/>
        </p:nvSpPr>
        <p:spPr>
          <a:xfrm>
            <a:off x="1850390" y="2920365"/>
            <a:ext cx="1700530" cy="68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Input</a:t>
            </a:r>
            <a:endParaRPr lang="en-US" altLang="zh-CN"/>
          </a:p>
        </p:txBody>
      </p:sp>
      <p:sp>
        <p:nvSpPr>
          <p:cNvPr id="6" name="圆角矩形 5"/>
          <p:cNvSpPr/>
          <p:nvPr/>
        </p:nvSpPr>
        <p:spPr>
          <a:xfrm>
            <a:off x="4679315" y="2920365"/>
            <a:ext cx="1700530" cy="68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Neural network</a:t>
            </a:r>
            <a:endParaRPr lang="en-US" altLang="zh-CN"/>
          </a:p>
        </p:txBody>
      </p:sp>
      <p:sp>
        <p:nvSpPr>
          <p:cNvPr id="7" name="圆角矩形 6"/>
          <p:cNvSpPr/>
          <p:nvPr/>
        </p:nvSpPr>
        <p:spPr>
          <a:xfrm>
            <a:off x="7508875" y="2920365"/>
            <a:ext cx="1700530" cy="68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Output</a:t>
            </a:r>
            <a:endParaRPr lang="en-US" altLang="zh-CN"/>
          </a:p>
        </p:txBody>
      </p:sp>
      <p:sp>
        <p:nvSpPr>
          <p:cNvPr id="8" name="圆角矩形 7"/>
          <p:cNvSpPr/>
          <p:nvPr/>
        </p:nvSpPr>
        <p:spPr>
          <a:xfrm>
            <a:off x="4678680" y="4944110"/>
            <a:ext cx="1700530" cy="687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Training</a:t>
            </a:r>
            <a:endParaRPr lang="en-US" altLang="zh-CN"/>
          </a:p>
        </p:txBody>
      </p:sp>
      <p:sp>
        <p:nvSpPr>
          <p:cNvPr id="9" name="右箭头 8"/>
          <p:cNvSpPr/>
          <p:nvPr/>
        </p:nvSpPr>
        <p:spPr>
          <a:xfrm>
            <a:off x="3820795" y="3107055"/>
            <a:ext cx="675640"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6606540" y="3107055"/>
            <a:ext cx="675640"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2520000">
            <a:off x="3209290" y="4162425"/>
            <a:ext cx="1565275" cy="31496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右箭头 11"/>
          <p:cNvSpPr/>
          <p:nvPr/>
        </p:nvSpPr>
        <p:spPr>
          <a:xfrm rot="8340000">
            <a:off x="6161405" y="4154170"/>
            <a:ext cx="1565275" cy="31496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16200000">
            <a:off x="5032375" y="4153535"/>
            <a:ext cx="993775" cy="31496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162040" y="1801495"/>
            <a:ext cx="1195070" cy="460375"/>
          </a:xfrm>
          <a:prstGeom prst="rect">
            <a:avLst/>
          </a:prstGeom>
          <a:noFill/>
        </p:spPr>
        <p:txBody>
          <a:bodyPr wrap="none" rtlCol="0">
            <a:spAutoFit/>
          </a:bodyPr>
          <a:p>
            <a:r>
              <a:rPr lang="en-US" altLang="zh-CN" sz="2400">
                <a:solidFill>
                  <a:schemeClr val="bg1"/>
                </a:solidFill>
              </a:rPr>
              <a:t>forward</a:t>
            </a:r>
            <a:endParaRPr lang="en-US" altLang="zh-CN" sz="2400">
              <a:solidFill>
                <a:schemeClr val="bg1"/>
              </a:solidFill>
            </a:endParaRPr>
          </a:p>
        </p:txBody>
      </p:sp>
      <p:cxnSp>
        <p:nvCxnSpPr>
          <p:cNvPr id="15" name="直接箭头连接符 14"/>
          <p:cNvCxnSpPr/>
          <p:nvPr/>
        </p:nvCxnSpPr>
        <p:spPr>
          <a:xfrm flipH="1">
            <a:off x="4282440" y="2114550"/>
            <a:ext cx="1805940" cy="868045"/>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941185" y="2261870"/>
            <a:ext cx="9525" cy="75311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60105" y="5057775"/>
            <a:ext cx="1369695" cy="460375"/>
          </a:xfrm>
          <a:prstGeom prst="rect">
            <a:avLst/>
          </a:prstGeom>
          <a:noFill/>
        </p:spPr>
        <p:txBody>
          <a:bodyPr wrap="none" rtlCol="0">
            <a:spAutoFit/>
          </a:bodyPr>
          <a:p>
            <a:r>
              <a:rPr lang="en-US" altLang="zh-CN" sz="2400">
                <a:solidFill>
                  <a:schemeClr val="bg1"/>
                </a:solidFill>
              </a:rPr>
              <a:t>feedback</a:t>
            </a:r>
            <a:endParaRPr lang="en-US" altLang="zh-CN" sz="2400">
              <a:solidFill>
                <a:schemeClr val="bg1"/>
              </a:solidFill>
            </a:endParaRPr>
          </a:p>
        </p:txBody>
      </p:sp>
      <p:cxnSp>
        <p:nvCxnSpPr>
          <p:cNvPr id="18" name="直接箭头连接符 17"/>
          <p:cNvCxnSpPr/>
          <p:nvPr/>
        </p:nvCxnSpPr>
        <p:spPr>
          <a:xfrm flipH="1" flipV="1">
            <a:off x="7092315" y="4531360"/>
            <a:ext cx="1214120" cy="588645"/>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88695" y="3679190"/>
            <a:ext cx="2316480" cy="645160"/>
          </a:xfrm>
          <a:prstGeom prst="rect">
            <a:avLst/>
          </a:prstGeom>
          <a:noFill/>
        </p:spPr>
        <p:txBody>
          <a:bodyPr wrap="square" rtlCol="0">
            <a:spAutoFit/>
          </a:bodyPr>
          <a:p>
            <a:r>
              <a:rPr lang="zh-CN" altLang="en-US">
                <a:solidFill>
                  <a:schemeClr val="bg1"/>
                </a:solidFill>
              </a:rPr>
              <a:t>定义输入，包括维度，</a:t>
            </a:r>
            <a:r>
              <a:rPr lang="en-US" altLang="zh-CN">
                <a:solidFill>
                  <a:schemeClr val="bg1"/>
                </a:solidFill>
              </a:rPr>
              <a:t>feature</a:t>
            </a:r>
            <a:r>
              <a:rPr lang="zh-CN" altLang="en-US">
                <a:solidFill>
                  <a:schemeClr val="bg1"/>
                </a:solidFill>
              </a:rPr>
              <a:t>参数等等</a:t>
            </a:r>
            <a:endParaRPr lang="zh-CN" altLang="en-US">
              <a:solidFill>
                <a:schemeClr val="bg1"/>
              </a:solidFill>
            </a:endParaRPr>
          </a:p>
        </p:txBody>
      </p:sp>
      <p:sp>
        <p:nvSpPr>
          <p:cNvPr id="20" name="文本框 19"/>
          <p:cNvSpPr txBox="1"/>
          <p:nvPr/>
        </p:nvSpPr>
        <p:spPr>
          <a:xfrm>
            <a:off x="9479915" y="2526665"/>
            <a:ext cx="2316480" cy="1476375"/>
          </a:xfrm>
          <a:prstGeom prst="rect">
            <a:avLst/>
          </a:prstGeom>
          <a:noFill/>
        </p:spPr>
        <p:txBody>
          <a:bodyPr wrap="square" rtlCol="0">
            <a:spAutoFit/>
          </a:bodyPr>
          <a:p>
            <a:r>
              <a:rPr lang="zh-CN" altLang="en-US">
                <a:solidFill>
                  <a:schemeClr val="bg1"/>
                </a:solidFill>
              </a:rPr>
              <a:t>定义输出，</a:t>
            </a:r>
            <a:endParaRPr lang="zh-CN" altLang="en-US">
              <a:solidFill>
                <a:schemeClr val="bg1"/>
              </a:solidFill>
            </a:endParaRPr>
          </a:p>
          <a:p>
            <a:r>
              <a:rPr lang="zh-CN" altLang="en-US">
                <a:solidFill>
                  <a:schemeClr val="bg1"/>
                </a:solidFill>
              </a:rPr>
              <a:t>测试阶段输出模型的结果</a:t>
            </a:r>
            <a:endParaRPr lang="zh-CN" altLang="en-US">
              <a:solidFill>
                <a:schemeClr val="bg1"/>
              </a:solidFill>
            </a:endParaRPr>
          </a:p>
          <a:p>
            <a:r>
              <a:rPr lang="zh-CN" altLang="en-US">
                <a:solidFill>
                  <a:schemeClr val="bg1"/>
                </a:solidFill>
              </a:rPr>
              <a:t>训练阶段将结果传给训练器</a:t>
            </a:r>
            <a:endParaRPr lang="zh-CN" altLang="en-US">
              <a:solidFill>
                <a:schemeClr val="bg1"/>
              </a:solidFill>
            </a:endParaRPr>
          </a:p>
        </p:txBody>
      </p:sp>
      <p:sp>
        <p:nvSpPr>
          <p:cNvPr id="21" name="文本框 20"/>
          <p:cNvSpPr txBox="1"/>
          <p:nvPr/>
        </p:nvSpPr>
        <p:spPr>
          <a:xfrm>
            <a:off x="3906520" y="5850255"/>
            <a:ext cx="4776470" cy="922020"/>
          </a:xfrm>
          <a:prstGeom prst="rect">
            <a:avLst/>
          </a:prstGeom>
          <a:noFill/>
        </p:spPr>
        <p:txBody>
          <a:bodyPr wrap="square" rtlCol="0">
            <a:spAutoFit/>
          </a:bodyPr>
          <a:p>
            <a:r>
              <a:rPr lang="zh-CN" altLang="en-US">
                <a:solidFill>
                  <a:schemeClr val="bg1"/>
                </a:solidFill>
              </a:rPr>
              <a:t>训练器的参数，</a:t>
            </a:r>
            <a:endParaRPr lang="zh-CN" altLang="en-US">
              <a:solidFill>
                <a:schemeClr val="bg1"/>
              </a:solidFill>
            </a:endParaRPr>
          </a:p>
          <a:p>
            <a:r>
              <a:rPr lang="zh-CN" altLang="en-US">
                <a:solidFill>
                  <a:schemeClr val="bg1"/>
                </a:solidFill>
              </a:rPr>
              <a:t>优化方式 </a:t>
            </a:r>
            <a:r>
              <a:rPr lang="en-US" altLang="zh-CN">
                <a:solidFill>
                  <a:schemeClr val="bg1"/>
                </a:solidFill>
              </a:rPr>
              <a:t>SGD</a:t>
            </a:r>
            <a:r>
              <a:rPr lang="zh-CN" altLang="en-US">
                <a:solidFill>
                  <a:schemeClr val="bg1"/>
                </a:solidFill>
              </a:rPr>
              <a:t>，</a:t>
            </a:r>
            <a:r>
              <a:rPr lang="en-US" altLang="zh-CN">
                <a:solidFill>
                  <a:schemeClr val="bg1"/>
                </a:solidFill>
              </a:rPr>
              <a:t>Adam,  ...</a:t>
            </a:r>
            <a:endParaRPr lang="en-US" altLang="zh-CN">
              <a:solidFill>
                <a:schemeClr val="bg1"/>
              </a:solidFill>
            </a:endParaRPr>
          </a:p>
          <a:p>
            <a:r>
              <a:rPr lang="en-US" altLang="zh-CN">
                <a:solidFill>
                  <a:schemeClr val="bg1"/>
                </a:solidFill>
              </a:rPr>
              <a:t>Loss_function</a:t>
            </a:r>
            <a:r>
              <a:rPr lang="zh-CN" altLang="en-US">
                <a:solidFill>
                  <a:schemeClr val="bg1"/>
                </a:solidFill>
              </a:rPr>
              <a:t>选择 </a:t>
            </a:r>
            <a:r>
              <a:rPr lang="en-US" altLang="zh-CN">
                <a:solidFill>
                  <a:schemeClr val="bg1"/>
                </a:solidFill>
              </a:rPr>
              <a:t>C</a:t>
            </a:r>
            <a:r>
              <a:rPr lang="zh-CN" altLang="en-US">
                <a:solidFill>
                  <a:schemeClr val="bg1"/>
                </a:solidFill>
                <a:sym typeface="+mn-ea"/>
              </a:rPr>
              <a:t>ross_entropy</a:t>
            </a:r>
            <a:r>
              <a:rPr lang="en-US" altLang="zh-CN">
                <a:solidFill>
                  <a:schemeClr val="bg1"/>
                </a:solidFill>
                <a:sym typeface="+mn-ea"/>
              </a:rPr>
              <a:t>,  KL</a:t>
            </a:r>
            <a:r>
              <a:rPr lang="zh-CN" altLang="en-US">
                <a:solidFill>
                  <a:schemeClr val="bg1"/>
                </a:solidFill>
                <a:sym typeface="+mn-ea"/>
              </a:rPr>
              <a:t>散度</a:t>
            </a:r>
            <a:r>
              <a:rPr lang="en-US" altLang="zh-CN">
                <a:solidFill>
                  <a:schemeClr val="bg1"/>
                </a:solidFill>
                <a:sym typeface="+mn-ea"/>
              </a:rPr>
              <a:t>,  ... </a:t>
            </a:r>
            <a:endParaRPr lang="en-US" altLang="zh-CN">
              <a:solidFill>
                <a:schemeClr val="bg1"/>
              </a:solidFill>
              <a:sym typeface="+mn-ea"/>
            </a:endParaRPr>
          </a:p>
        </p:txBody>
      </p:sp>
      <p:pic>
        <p:nvPicPr>
          <p:cNvPr id="22" name="图片 21"/>
          <p:cNvPicPr>
            <a:picLocks noChangeAspect="1"/>
          </p:cNvPicPr>
          <p:nvPr/>
        </p:nvPicPr>
        <p:blipFill>
          <a:blip r:embed="rId1"/>
          <a:stretch>
            <a:fillRect/>
          </a:stretch>
        </p:blipFill>
        <p:spPr>
          <a:xfrm>
            <a:off x="7638415" y="1200150"/>
            <a:ext cx="4143375" cy="12382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以</a:t>
            </a:r>
            <a:r>
              <a:rPr lang="en-US" altLang="zh-CN"/>
              <a:t>MNIST</a:t>
            </a:r>
            <a:r>
              <a:rPr lang="zh-CN" altLang="en-US"/>
              <a:t>手写数据集为例</a:t>
            </a:r>
            <a:endParaRPr lang="zh-CN" altLang="en-US"/>
          </a:p>
          <a:p>
            <a:pPr lvl="1"/>
            <a:r>
              <a:rPr lang="zh-CN" altLang="en-US"/>
              <a:t>输入</a:t>
            </a:r>
            <a:endParaRPr lang="zh-CN" altLang="en-US"/>
          </a:p>
          <a:p>
            <a:pPr lvl="1"/>
            <a:endParaRPr lang="zh-CN" altLang="en-US"/>
          </a:p>
          <a:p>
            <a:pPr lvl="1"/>
            <a:endParaRPr lang="zh-CN" altLang="en-US"/>
          </a:p>
          <a:p>
            <a:pPr lvl="1"/>
            <a:endParaRPr lang="zh-CN" altLang="en-US"/>
          </a:p>
          <a:p>
            <a:pPr lvl="1"/>
            <a:r>
              <a:rPr lang="zh-CN" altLang="en-US"/>
              <a:t>构建网络</a:t>
            </a:r>
            <a:endParaRPr lang="zh-CN" altLang="en-US"/>
          </a:p>
          <a:p>
            <a:pPr marL="457200" lvl="1" indent="0">
              <a:buNone/>
            </a:pPr>
            <a:endParaRPr lang="zh-CN" altLang="en-US"/>
          </a:p>
          <a:p>
            <a:pPr lvl="2"/>
            <a:endParaRPr lang="zh-CN" altLang="en-US"/>
          </a:p>
        </p:txBody>
      </p:sp>
      <p:sp>
        <p:nvSpPr>
          <p:cNvPr id="3" name="文本框 2"/>
          <p:cNvSpPr txBox="1"/>
          <p:nvPr/>
        </p:nvSpPr>
        <p:spPr>
          <a:xfrm>
            <a:off x="2265680" y="1721485"/>
            <a:ext cx="7661275" cy="1014730"/>
          </a:xfrm>
          <a:prstGeom prst="rect">
            <a:avLst/>
          </a:prstGeom>
          <a:noFill/>
        </p:spPr>
        <p:txBody>
          <a:bodyPr wrap="square" rtlCol="0">
            <a:spAutoFit/>
          </a:bodyPr>
          <a:p>
            <a:pPr algn="l"/>
            <a:r>
              <a:rPr lang="zh-CN" altLang="en-US" sz="2000">
                <a:solidFill>
                  <a:schemeClr val="bg1"/>
                </a:solidFill>
              </a:rPr>
              <a:t>with tf.name_scope('input'):</a:t>
            </a:r>
            <a:endParaRPr lang="zh-CN" altLang="en-US" sz="2000">
              <a:solidFill>
                <a:schemeClr val="bg1"/>
              </a:solidFill>
            </a:endParaRPr>
          </a:p>
          <a:p>
            <a:pPr algn="l"/>
            <a:r>
              <a:rPr lang="zh-CN" altLang="en-US" sz="2000">
                <a:solidFill>
                  <a:schemeClr val="bg1"/>
                </a:solidFill>
              </a:rPr>
              <a:t>    x = tf.placeholder(tf.float32, [None, 784], name='x-input')</a:t>
            </a:r>
            <a:endParaRPr lang="zh-CN" altLang="en-US" sz="2000">
              <a:solidFill>
                <a:schemeClr val="bg1"/>
              </a:solidFill>
            </a:endParaRPr>
          </a:p>
          <a:p>
            <a:pPr algn="l"/>
            <a:r>
              <a:rPr lang="zh-CN" altLang="en-US" sz="2000">
                <a:solidFill>
                  <a:schemeClr val="bg1"/>
                </a:solidFill>
              </a:rPr>
              <a:t>    y_ = tf.placeholder(tf.float32, [None, 10], name='y-input')</a:t>
            </a:r>
            <a:endParaRPr lang="zh-CN" altLang="en-US" sz="2000">
              <a:solidFill>
                <a:schemeClr val="bg1"/>
              </a:solidFill>
            </a:endParaRPr>
          </a:p>
        </p:txBody>
      </p:sp>
      <p:sp>
        <p:nvSpPr>
          <p:cNvPr id="6" name="文本框 5"/>
          <p:cNvSpPr txBox="1"/>
          <p:nvPr/>
        </p:nvSpPr>
        <p:spPr>
          <a:xfrm>
            <a:off x="2805430" y="3192780"/>
            <a:ext cx="8592185" cy="3476625"/>
          </a:xfrm>
          <a:prstGeom prst="rect">
            <a:avLst/>
          </a:prstGeom>
          <a:noFill/>
        </p:spPr>
        <p:txBody>
          <a:bodyPr wrap="none" rtlCol="0">
            <a:spAutoFit/>
          </a:bodyPr>
          <a:p>
            <a:pPr algn="l"/>
            <a:r>
              <a:rPr lang="zh-CN" altLang="en-US" sz="2000">
                <a:solidFill>
                  <a:schemeClr val="bg1"/>
                </a:solidFill>
              </a:rPr>
              <a:t>def nn_layer(input_tensor, input_dim, output_dim, layer_name, act=tf.nn.relu):</a:t>
            </a:r>
            <a:endParaRPr lang="zh-CN" altLang="en-US" sz="2000">
              <a:solidFill>
                <a:schemeClr val="bg1"/>
              </a:solidFill>
            </a:endParaRPr>
          </a:p>
          <a:p>
            <a:pPr algn="l"/>
            <a:r>
              <a:rPr lang="zh-CN" altLang="en-US" sz="2000">
                <a:solidFill>
                  <a:schemeClr val="bg1"/>
                </a:solidFill>
              </a:rPr>
              <a:t>    with tf.name_scope(layer_name):</a:t>
            </a:r>
            <a:endParaRPr lang="zh-CN" altLang="en-US" sz="2000">
              <a:solidFill>
                <a:schemeClr val="bg1"/>
              </a:solidFill>
            </a:endParaRPr>
          </a:p>
          <a:p>
            <a:pPr algn="l"/>
            <a:r>
              <a:rPr lang="zh-CN" altLang="en-US" sz="2000">
                <a:solidFill>
                  <a:schemeClr val="bg1"/>
                </a:solidFill>
              </a:rPr>
              <a:t>        with tf.name_scope('weights'):</a:t>
            </a:r>
            <a:endParaRPr lang="zh-CN" altLang="en-US" sz="2000">
              <a:solidFill>
                <a:schemeClr val="bg1"/>
              </a:solidFill>
            </a:endParaRPr>
          </a:p>
          <a:p>
            <a:pPr algn="l"/>
            <a:r>
              <a:rPr lang="zh-CN" altLang="en-US" sz="2000">
                <a:solidFill>
                  <a:schemeClr val="bg1"/>
                </a:solidFill>
              </a:rPr>
              <a:t>            weights = weight_variable([input_dim, output_dim])</a:t>
            </a:r>
            <a:endParaRPr lang="zh-CN" altLang="en-US" sz="2000">
              <a:solidFill>
                <a:schemeClr val="bg1"/>
              </a:solidFill>
            </a:endParaRPr>
          </a:p>
          <a:p>
            <a:pPr algn="l"/>
            <a:r>
              <a:rPr lang="zh-CN" altLang="en-US" sz="2000">
                <a:solidFill>
                  <a:schemeClr val="bg1"/>
                </a:solidFill>
              </a:rPr>
              <a:t>            variable_summaries(weights)</a:t>
            </a:r>
            <a:endParaRPr lang="zh-CN" altLang="en-US" sz="2000">
              <a:solidFill>
                <a:schemeClr val="bg1"/>
              </a:solidFill>
            </a:endParaRPr>
          </a:p>
          <a:p>
            <a:pPr algn="l"/>
            <a:r>
              <a:rPr lang="zh-CN" altLang="en-US" sz="2000">
                <a:solidFill>
                  <a:schemeClr val="bg1"/>
                </a:solidFill>
              </a:rPr>
              <a:t>        with tf.name_scope('biases'):</a:t>
            </a:r>
            <a:endParaRPr lang="zh-CN" altLang="en-US" sz="2000">
              <a:solidFill>
                <a:schemeClr val="bg1"/>
              </a:solidFill>
            </a:endParaRPr>
          </a:p>
          <a:p>
            <a:pPr algn="l"/>
            <a:r>
              <a:rPr lang="zh-CN" altLang="en-US" sz="2000">
                <a:solidFill>
                  <a:schemeClr val="bg1"/>
                </a:solidFill>
              </a:rPr>
              <a:t>            biases = bias_variable([output_dim])</a:t>
            </a:r>
            <a:endParaRPr lang="zh-CN" altLang="en-US" sz="2000">
              <a:solidFill>
                <a:schemeClr val="bg1"/>
              </a:solidFill>
            </a:endParaRPr>
          </a:p>
          <a:p>
            <a:pPr algn="l"/>
            <a:r>
              <a:rPr lang="zh-CN" altLang="en-US" sz="2000">
                <a:solidFill>
                  <a:schemeClr val="bg1"/>
                </a:solidFill>
              </a:rPr>
              <a:t>            variable_summaries(biases)</a:t>
            </a:r>
            <a:endParaRPr lang="zh-CN" altLang="en-US" sz="2000">
              <a:solidFill>
                <a:schemeClr val="bg1"/>
              </a:solidFill>
            </a:endParaRPr>
          </a:p>
          <a:p>
            <a:pPr algn="l"/>
            <a:r>
              <a:rPr lang="zh-CN" altLang="en-US" sz="2000">
                <a:solidFill>
                  <a:schemeClr val="bg1"/>
                </a:solidFill>
              </a:rPr>
              <a:t>        with tf.name_scope('linear_compute'):</a:t>
            </a:r>
            <a:endParaRPr lang="zh-CN" altLang="en-US" sz="2000">
              <a:solidFill>
                <a:schemeClr val="bg1"/>
              </a:solidFill>
            </a:endParaRPr>
          </a:p>
          <a:p>
            <a:pPr algn="l"/>
            <a:r>
              <a:rPr lang="zh-CN" altLang="en-US" sz="2000">
                <a:solidFill>
                  <a:schemeClr val="bg1"/>
                </a:solidFill>
              </a:rPr>
              <a:t>            preactivate = tf.matmul(input_tensor, weights) + biases</a:t>
            </a:r>
            <a:endParaRPr lang="zh-CN" altLang="en-US" sz="2000">
              <a:solidFill>
                <a:schemeClr val="bg1"/>
              </a:solidFill>
            </a:endParaRPr>
          </a:p>
          <a:p>
            <a:pPr algn="l"/>
            <a:r>
              <a:rPr lang="zh-CN" altLang="en-US" sz="2000">
                <a:solidFill>
                  <a:schemeClr val="bg1"/>
                </a:solidFill>
              </a:rPr>
              <a:t>        activations = act(preactivate, name='activation')</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sym typeface="+mn-ea"/>
              </a:rPr>
              <a:t>以</a:t>
            </a:r>
            <a:r>
              <a:rPr lang="en-US" altLang="zh-CN">
                <a:sym typeface="+mn-ea"/>
              </a:rPr>
              <a:t>MNIST</a:t>
            </a:r>
            <a:r>
              <a:rPr lang="zh-CN" altLang="en-US">
                <a:sym typeface="+mn-ea"/>
              </a:rPr>
              <a:t>手写数据集为例</a:t>
            </a:r>
            <a:endParaRPr lang="zh-CN" altLang="en-US">
              <a:sym typeface="+mn-ea"/>
            </a:endParaRPr>
          </a:p>
          <a:p>
            <a:pPr lvl="1"/>
            <a:r>
              <a:rPr lang="zh-CN" altLang="en-US"/>
              <a:t>定义一些函数</a:t>
            </a:r>
            <a:endParaRPr lang="zh-CN" altLang="en-US"/>
          </a:p>
        </p:txBody>
      </p:sp>
      <p:sp>
        <p:nvSpPr>
          <p:cNvPr id="3" name="文本框 2"/>
          <p:cNvSpPr txBox="1"/>
          <p:nvPr/>
        </p:nvSpPr>
        <p:spPr>
          <a:xfrm>
            <a:off x="3737610" y="1679575"/>
            <a:ext cx="7660005" cy="5015865"/>
          </a:xfrm>
          <a:prstGeom prst="rect">
            <a:avLst/>
          </a:prstGeom>
          <a:noFill/>
        </p:spPr>
        <p:txBody>
          <a:bodyPr wrap="none" rtlCol="0">
            <a:spAutoFit/>
          </a:bodyPr>
          <a:p>
            <a:pPr algn="l"/>
            <a:r>
              <a:rPr lang="zh-CN" altLang="en-US" sz="2000">
                <a:solidFill>
                  <a:schemeClr val="bg1"/>
                </a:solidFill>
              </a:rPr>
              <a:t>with tf.name_scope('loss'):</a:t>
            </a:r>
            <a:endParaRPr lang="zh-CN" altLang="en-US" sz="2000">
              <a:solidFill>
                <a:schemeClr val="bg1"/>
              </a:solidFill>
            </a:endParaRPr>
          </a:p>
          <a:p>
            <a:pPr algn="l"/>
            <a:r>
              <a:rPr lang="zh-CN" altLang="en-US" sz="2000">
                <a:solidFill>
                  <a:schemeClr val="bg1"/>
                </a:solidFill>
              </a:rPr>
              <a:t>    diff = tf.nn.softmax_cross_entropy_with_logits(labels=y_, logits=y)</a:t>
            </a:r>
            <a:endParaRPr lang="zh-CN" altLang="en-US" sz="2000">
              <a:solidFill>
                <a:schemeClr val="bg1"/>
              </a:solidFill>
            </a:endParaRPr>
          </a:p>
          <a:p>
            <a:pPr algn="l"/>
            <a:r>
              <a:rPr lang="zh-CN" altLang="en-US" sz="2000">
                <a:solidFill>
                  <a:schemeClr val="bg1"/>
                </a:solidFill>
              </a:rPr>
              <a:t>    with tf.name_scope('total'):</a:t>
            </a:r>
            <a:endParaRPr lang="zh-CN" altLang="en-US" sz="2000">
              <a:solidFill>
                <a:schemeClr val="bg1"/>
              </a:solidFill>
            </a:endParaRPr>
          </a:p>
          <a:p>
            <a:pPr algn="l"/>
            <a:r>
              <a:rPr lang="zh-CN" altLang="en-US" sz="2000">
                <a:solidFill>
                  <a:schemeClr val="bg1"/>
                </a:solidFill>
              </a:rPr>
              <a:t>        cross_entropy = tf.reduce_mean(diff)</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with tf.name_scope('train'):</a:t>
            </a:r>
            <a:endParaRPr lang="zh-CN" altLang="en-US" sz="2000">
              <a:solidFill>
                <a:schemeClr val="bg1"/>
              </a:solidFill>
            </a:endParaRPr>
          </a:p>
          <a:p>
            <a:pPr algn="l"/>
            <a:r>
              <a:rPr lang="zh-CN" altLang="en-US" sz="2000">
                <a:solidFill>
                  <a:schemeClr val="bg1"/>
                </a:solidFill>
              </a:rPr>
              <a:t>    train_step = tf.train.AdamOptimizer(learning_rate).minimize(</a:t>
            </a:r>
            <a:endParaRPr lang="zh-CN" altLang="en-US" sz="2000">
              <a:solidFill>
                <a:schemeClr val="bg1"/>
              </a:solidFill>
            </a:endParaRPr>
          </a:p>
          <a:p>
            <a:pPr algn="l"/>
            <a:r>
              <a:rPr lang="zh-CN" altLang="en-US" sz="2000">
                <a:solidFill>
                  <a:schemeClr val="bg1"/>
                </a:solidFill>
              </a:rPr>
              <a:t>        cross_entropy</a:t>
            </a:r>
            <a:endParaRPr lang="zh-CN" altLang="en-US" sz="2000">
              <a:solidFill>
                <a:schemeClr val="bg1"/>
              </a:solidFill>
            </a:endParaRPr>
          </a:p>
          <a:p>
            <a:pPr algn="l"/>
            <a:r>
              <a:rPr lang="zh-CN" altLang="en-US" sz="2000">
                <a:solidFill>
                  <a:schemeClr val="bg1"/>
                </a:solidFill>
              </a:rPr>
              <a:t>    )</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with tf.name_scope('accuracy'):</a:t>
            </a:r>
            <a:endParaRPr lang="zh-CN" altLang="en-US" sz="2000">
              <a:solidFill>
                <a:schemeClr val="bg1"/>
              </a:solidFill>
            </a:endParaRPr>
          </a:p>
          <a:p>
            <a:pPr algn="l"/>
            <a:r>
              <a:rPr lang="zh-CN" altLang="en-US" sz="2000">
                <a:solidFill>
                  <a:schemeClr val="bg1"/>
                </a:solidFill>
              </a:rPr>
              <a:t>    with tf.name_scope('correct_prediction'):</a:t>
            </a:r>
            <a:endParaRPr lang="zh-CN" altLang="en-US" sz="2000">
              <a:solidFill>
                <a:schemeClr val="bg1"/>
              </a:solidFill>
            </a:endParaRPr>
          </a:p>
          <a:p>
            <a:pPr algn="l"/>
            <a:r>
              <a:rPr lang="zh-CN" altLang="en-US" sz="2000">
                <a:solidFill>
                  <a:schemeClr val="bg1"/>
                </a:solidFill>
              </a:rPr>
              <a:t>        correct_prediction = tf.equal(tf.argmax(y, 1), tf.argmax(y_, 1))</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    with tf.name_scope('accuracy'):</a:t>
            </a:r>
            <a:endParaRPr lang="zh-CN" altLang="en-US" sz="2000">
              <a:solidFill>
                <a:schemeClr val="bg1"/>
              </a:solidFill>
            </a:endParaRPr>
          </a:p>
          <a:p>
            <a:pPr algn="l"/>
            <a:r>
              <a:rPr lang="zh-CN" altLang="en-US" sz="2000">
                <a:solidFill>
                  <a:schemeClr val="bg1"/>
                </a:solidFill>
              </a:rPr>
              <a:t>        accuracy = tf.reduce_mean(tf.cast(correct_prediction, tf.float32))</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sym typeface="+mn-ea"/>
              </a:rPr>
              <a:t>以</a:t>
            </a:r>
            <a:r>
              <a:rPr lang="en-US" altLang="zh-CN">
                <a:sym typeface="+mn-ea"/>
              </a:rPr>
              <a:t>MNIST</a:t>
            </a:r>
            <a:r>
              <a:rPr lang="zh-CN" altLang="en-US">
                <a:sym typeface="+mn-ea"/>
              </a:rPr>
              <a:t>手写数据集为例</a:t>
            </a:r>
            <a:endParaRPr lang="zh-CN" altLang="en-US">
              <a:sym typeface="+mn-ea"/>
            </a:endParaRPr>
          </a:p>
          <a:p>
            <a:pPr lvl="1"/>
            <a:r>
              <a:rPr lang="zh-CN" altLang="en-US"/>
              <a:t>喂入数据和训练</a:t>
            </a:r>
            <a:endParaRPr lang="zh-CN" altLang="en-US"/>
          </a:p>
          <a:p>
            <a:pPr lvl="1"/>
            <a:endParaRPr lang="zh-CN" altLang="en-US"/>
          </a:p>
        </p:txBody>
      </p:sp>
      <p:sp>
        <p:nvSpPr>
          <p:cNvPr id="3" name="文本框 2"/>
          <p:cNvSpPr txBox="1"/>
          <p:nvPr/>
        </p:nvSpPr>
        <p:spPr>
          <a:xfrm>
            <a:off x="2353310" y="2181860"/>
            <a:ext cx="8570595" cy="3784600"/>
          </a:xfrm>
          <a:prstGeom prst="rect">
            <a:avLst/>
          </a:prstGeom>
          <a:noFill/>
        </p:spPr>
        <p:txBody>
          <a:bodyPr wrap="none" rtlCol="0">
            <a:spAutoFit/>
          </a:bodyPr>
          <a:p>
            <a:pPr algn="l"/>
            <a:r>
              <a:rPr lang="zh-CN" altLang="en-US" sz="2000">
                <a:solidFill>
                  <a:schemeClr val="bg1"/>
                </a:solidFill>
              </a:rPr>
              <a:t>def feed_dict(train):</a:t>
            </a:r>
            <a:endParaRPr lang="zh-CN" altLang="en-US" sz="2000">
              <a:solidFill>
                <a:schemeClr val="bg1"/>
              </a:solidFill>
            </a:endParaRPr>
          </a:p>
          <a:p>
            <a:pPr algn="l"/>
            <a:r>
              <a:rPr lang="zh-CN" altLang="en-US" sz="2000">
                <a:solidFill>
                  <a:schemeClr val="bg1"/>
                </a:solidFill>
              </a:rPr>
              <a:t>    if train:</a:t>
            </a:r>
            <a:endParaRPr lang="zh-CN" altLang="en-US" sz="2000">
              <a:solidFill>
                <a:schemeClr val="bg1"/>
              </a:solidFill>
            </a:endParaRPr>
          </a:p>
          <a:p>
            <a:pPr algn="l"/>
            <a:r>
              <a:rPr lang="zh-CN" altLang="en-US" sz="2000">
                <a:solidFill>
                  <a:schemeClr val="bg1"/>
                </a:solidFill>
              </a:rPr>
              <a:t>        xs, ys = mnist.train.next_batch(100)</a:t>
            </a:r>
            <a:endParaRPr lang="zh-CN" altLang="en-US" sz="2000">
              <a:solidFill>
                <a:schemeClr val="bg1"/>
              </a:solidFill>
            </a:endParaRPr>
          </a:p>
          <a:p>
            <a:pPr algn="l"/>
            <a:r>
              <a:rPr lang="zh-CN" altLang="en-US" sz="2000">
                <a:solidFill>
                  <a:schemeClr val="bg1"/>
                </a:solidFill>
              </a:rPr>
              <a:t>        k = dropout</a:t>
            </a:r>
            <a:endParaRPr lang="zh-CN" altLang="en-US" sz="2000">
              <a:solidFill>
                <a:schemeClr val="bg1"/>
              </a:solidFill>
            </a:endParaRPr>
          </a:p>
          <a:p>
            <a:pPr algn="l"/>
            <a:r>
              <a:rPr lang="zh-CN" altLang="en-US" sz="2000">
                <a:solidFill>
                  <a:schemeClr val="bg1"/>
                </a:solidFill>
              </a:rPr>
              <a:t>    else:</a:t>
            </a:r>
            <a:endParaRPr lang="zh-CN" altLang="en-US" sz="2000">
              <a:solidFill>
                <a:schemeClr val="bg1"/>
              </a:solidFill>
            </a:endParaRPr>
          </a:p>
          <a:p>
            <a:pPr algn="l"/>
            <a:r>
              <a:rPr lang="zh-CN" altLang="en-US" sz="2000">
                <a:solidFill>
                  <a:schemeClr val="bg1"/>
                </a:solidFill>
              </a:rPr>
              <a:t>        xs, ys = mnist.test.images, mnist.test.labels</a:t>
            </a:r>
            <a:endParaRPr lang="zh-CN" altLang="en-US" sz="2000">
              <a:solidFill>
                <a:schemeClr val="bg1"/>
              </a:solidFill>
            </a:endParaRPr>
          </a:p>
          <a:p>
            <a:pPr algn="l"/>
            <a:r>
              <a:rPr lang="zh-CN" altLang="en-US" sz="2000">
                <a:solidFill>
                  <a:schemeClr val="bg1"/>
                </a:solidFill>
              </a:rPr>
              <a:t>        k = 1.0</a:t>
            </a:r>
            <a:endParaRPr lang="zh-CN" altLang="en-US" sz="2000">
              <a:solidFill>
                <a:schemeClr val="bg1"/>
              </a:solidFill>
            </a:endParaRPr>
          </a:p>
          <a:p>
            <a:pPr algn="l"/>
            <a:r>
              <a:rPr lang="zh-CN" altLang="en-US" sz="2000">
                <a:solidFill>
                  <a:schemeClr val="bg1"/>
                </a:solidFill>
              </a:rPr>
              <a:t>    return {x: xs, y_: ys, keep_prob: k}</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for i in range(max_step):</a:t>
            </a:r>
            <a:endParaRPr lang="zh-CN" altLang="en-US" sz="2000">
              <a:solidFill>
                <a:schemeClr val="bg1"/>
              </a:solidFill>
            </a:endParaRPr>
          </a:p>
          <a:p>
            <a:pPr algn="l"/>
            <a:r>
              <a:rPr lang="zh-CN" altLang="en-US" sz="2000">
                <a:solidFill>
                  <a:schemeClr val="bg1"/>
                </a:solidFill>
              </a:rPr>
              <a:t>        summary, acc = sess.run([merged, accuracy], feed_dict=feed_dict(False))</a:t>
            </a:r>
            <a:endParaRPr lang="zh-CN" altLang="en-US" sz="2000">
              <a:solidFill>
                <a:schemeClr val="bg1"/>
              </a:solidFill>
            </a:endParaRPr>
          </a:p>
          <a:p>
            <a:pPr algn="l"/>
            <a:r>
              <a:rPr lang="zh-CN" altLang="en-US" sz="2000">
                <a:solidFill>
                  <a:schemeClr val="bg1"/>
                </a:solidFill>
              </a:rPr>
              <a:t>        print('Accuracy at step %s: %s' % (i, acc))</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sym typeface="+mn-ea"/>
              </a:rPr>
              <a:t>以</a:t>
            </a:r>
            <a:r>
              <a:rPr lang="en-US" altLang="zh-CN">
                <a:sym typeface="+mn-ea"/>
              </a:rPr>
              <a:t>MNIST</a:t>
            </a:r>
            <a:r>
              <a:rPr lang="zh-CN" altLang="en-US">
                <a:sym typeface="+mn-ea"/>
              </a:rPr>
              <a:t>手写数据集为例</a:t>
            </a:r>
            <a:endParaRPr lang="zh-CN" altLang="en-US">
              <a:sym typeface="+mn-ea"/>
            </a:endParaRPr>
          </a:p>
          <a:p>
            <a:pPr lvl="1"/>
            <a:r>
              <a:rPr lang="en-US" altLang="zh-CN"/>
              <a:t>Coding</a:t>
            </a:r>
            <a:endParaRPr lang="zh-CN" altLang="en-US"/>
          </a:p>
          <a:p>
            <a:pPr lvl="1"/>
            <a:endParaRPr lang="zh-CN" altLang="en-US"/>
          </a:p>
        </p:txBody>
      </p:sp>
      <p:sp>
        <p:nvSpPr>
          <p:cNvPr id="3" name="文本框 2"/>
          <p:cNvSpPr txBox="1"/>
          <p:nvPr/>
        </p:nvSpPr>
        <p:spPr>
          <a:xfrm>
            <a:off x="1464945" y="2080260"/>
            <a:ext cx="5263515" cy="4769485"/>
          </a:xfrm>
          <a:prstGeom prst="rect">
            <a:avLst/>
          </a:prstGeom>
          <a:noFill/>
        </p:spPr>
        <p:txBody>
          <a:bodyPr wrap="square" rtlCol="0">
            <a:spAutoFit/>
          </a:bodyPr>
          <a:p>
            <a:pPr algn="l"/>
            <a:r>
              <a:rPr lang="zh-CN" altLang="en-US" sz="1600">
                <a:solidFill>
                  <a:schemeClr val="bg1"/>
                </a:solidFill>
              </a:rPr>
              <a:t>import tensorflow as tf</a:t>
            </a:r>
            <a:endParaRPr lang="zh-CN" altLang="en-US" sz="1600">
              <a:solidFill>
                <a:schemeClr val="bg1"/>
              </a:solidFill>
            </a:endParaRPr>
          </a:p>
          <a:p>
            <a:pPr algn="l"/>
            <a:r>
              <a:rPr lang="zh-CN" altLang="en-US" sz="1600">
                <a:solidFill>
                  <a:schemeClr val="bg1"/>
                </a:solidFill>
              </a:rPr>
              <a:t>from tensorflow.examples.tutorials.mnist import input_data</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max_step = 1000</a:t>
            </a:r>
            <a:endParaRPr lang="zh-CN" altLang="en-US" sz="1600">
              <a:solidFill>
                <a:schemeClr val="bg1"/>
              </a:solidFill>
            </a:endParaRPr>
          </a:p>
          <a:p>
            <a:pPr algn="l"/>
            <a:r>
              <a:rPr lang="zh-CN" altLang="en-US" sz="1600">
                <a:solidFill>
                  <a:schemeClr val="bg1"/>
                </a:solidFill>
              </a:rPr>
              <a:t>learning_rate = 0.001</a:t>
            </a:r>
            <a:endParaRPr lang="zh-CN" altLang="en-US" sz="1600">
              <a:solidFill>
                <a:schemeClr val="bg1"/>
              </a:solidFill>
            </a:endParaRPr>
          </a:p>
          <a:p>
            <a:pPr algn="l"/>
            <a:r>
              <a:rPr lang="zh-CN" altLang="en-US" sz="1600">
                <a:solidFill>
                  <a:schemeClr val="bg1"/>
                </a:solidFill>
              </a:rPr>
              <a:t>dropout = 0.9</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data_dir = 'MNIST_data'</a:t>
            </a:r>
            <a:endParaRPr lang="zh-CN" altLang="en-US" sz="1600">
              <a:solidFill>
                <a:schemeClr val="bg1"/>
              </a:solidFill>
            </a:endParaRPr>
          </a:p>
          <a:p>
            <a:pPr algn="l"/>
            <a:r>
              <a:rPr lang="zh-CN" altLang="en-US" sz="1600">
                <a:solidFill>
                  <a:schemeClr val="bg1"/>
                </a:solidFill>
              </a:rPr>
              <a:t>log_dir = 'log'</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mnist = input_data.read_data_sets(data_dir, one_hot=True)</a:t>
            </a:r>
            <a:endParaRPr lang="zh-CN" altLang="en-US" sz="1600">
              <a:solidFill>
                <a:schemeClr val="bg1"/>
              </a:solidFill>
            </a:endParaRPr>
          </a:p>
          <a:p>
            <a:pPr algn="l"/>
            <a:r>
              <a:rPr lang="zh-CN" altLang="en-US" sz="1600">
                <a:solidFill>
                  <a:schemeClr val="bg1"/>
                </a:solidFill>
              </a:rPr>
              <a:t>sess = tf.InteractiveSession()</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with tf.name_scope('input'):</a:t>
            </a:r>
            <a:endParaRPr lang="zh-CN" altLang="en-US" sz="1600">
              <a:solidFill>
                <a:schemeClr val="bg1"/>
              </a:solidFill>
            </a:endParaRPr>
          </a:p>
          <a:p>
            <a:pPr algn="l"/>
            <a:r>
              <a:rPr lang="zh-CN" altLang="en-US" sz="1600">
                <a:solidFill>
                  <a:schemeClr val="bg1"/>
                </a:solidFill>
              </a:rPr>
              <a:t>    x = tf.placeholder(tf.float32, [None, 784], name='x-input')</a:t>
            </a:r>
            <a:endParaRPr lang="zh-CN" altLang="en-US" sz="1600">
              <a:solidFill>
                <a:schemeClr val="bg1"/>
              </a:solidFill>
            </a:endParaRPr>
          </a:p>
          <a:p>
            <a:pPr algn="l"/>
            <a:r>
              <a:rPr lang="zh-CN" altLang="en-US" sz="1600">
                <a:solidFill>
                  <a:schemeClr val="bg1"/>
                </a:solidFill>
              </a:rPr>
              <a:t>    y_ = tf.placeholder(tf.float32, [None, 10], name='y-input')</a:t>
            </a:r>
            <a:endParaRPr lang="zh-CN" altLang="en-US" sz="1400">
              <a:solidFill>
                <a:schemeClr val="bg1"/>
              </a:solidFill>
            </a:endParaRPr>
          </a:p>
        </p:txBody>
      </p:sp>
      <p:sp>
        <p:nvSpPr>
          <p:cNvPr id="6" name="文本框 5"/>
          <p:cNvSpPr txBox="1"/>
          <p:nvPr/>
        </p:nvSpPr>
        <p:spPr>
          <a:xfrm>
            <a:off x="6911975" y="502920"/>
            <a:ext cx="5263515" cy="6492875"/>
          </a:xfrm>
          <a:prstGeom prst="rect">
            <a:avLst/>
          </a:prstGeom>
          <a:noFill/>
        </p:spPr>
        <p:txBody>
          <a:bodyPr wrap="square" rtlCol="0">
            <a:spAutoFit/>
          </a:bodyPr>
          <a:p>
            <a:pPr algn="l"/>
            <a:r>
              <a:rPr lang="zh-CN" altLang="en-US" sz="1600">
                <a:solidFill>
                  <a:schemeClr val="bg1"/>
                </a:solidFill>
              </a:rPr>
              <a:t>def weight_variable(shape):</a:t>
            </a:r>
            <a:endParaRPr lang="zh-CN" altLang="en-US" sz="1600">
              <a:solidFill>
                <a:schemeClr val="bg1"/>
              </a:solidFill>
            </a:endParaRPr>
          </a:p>
          <a:p>
            <a:pPr algn="l"/>
            <a:r>
              <a:rPr lang="zh-CN" altLang="en-US" sz="1600">
                <a:solidFill>
                  <a:schemeClr val="bg1"/>
                </a:solidFill>
              </a:rPr>
              <a:t>    initial = tf.truncated_normal(shape, stddev=0.1)</a:t>
            </a:r>
            <a:endParaRPr lang="zh-CN" altLang="en-US" sz="1600">
              <a:solidFill>
                <a:schemeClr val="bg1"/>
              </a:solidFill>
            </a:endParaRPr>
          </a:p>
          <a:p>
            <a:pPr algn="l"/>
            <a:r>
              <a:rPr lang="zh-CN" altLang="en-US" sz="1600">
                <a:solidFill>
                  <a:schemeClr val="bg1"/>
                </a:solidFill>
              </a:rPr>
              <a:t>    return tf.Variable(initial)</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def bias_variable(shape):</a:t>
            </a:r>
            <a:endParaRPr lang="zh-CN" altLang="en-US" sz="1600">
              <a:solidFill>
                <a:schemeClr val="bg1"/>
              </a:solidFill>
            </a:endParaRPr>
          </a:p>
          <a:p>
            <a:pPr algn="l"/>
            <a:r>
              <a:rPr lang="zh-CN" altLang="en-US" sz="1600">
                <a:solidFill>
                  <a:schemeClr val="bg1"/>
                </a:solidFill>
              </a:rPr>
              <a:t>    initial = tf.constant(0.1, shape=shape)</a:t>
            </a:r>
            <a:endParaRPr lang="zh-CN" altLang="en-US" sz="1600">
              <a:solidFill>
                <a:schemeClr val="bg1"/>
              </a:solidFill>
            </a:endParaRPr>
          </a:p>
          <a:p>
            <a:pPr algn="l"/>
            <a:r>
              <a:rPr lang="zh-CN" altLang="en-US" sz="1600">
                <a:solidFill>
                  <a:schemeClr val="bg1"/>
                </a:solidFill>
              </a:rPr>
              <a:t>    return tf.Variable(initial)</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#构建神经网络层</a:t>
            </a:r>
            <a:endParaRPr lang="zh-CN" altLang="en-US" sz="1600">
              <a:solidFill>
                <a:schemeClr val="bg1"/>
              </a:solidFill>
            </a:endParaRPr>
          </a:p>
          <a:p>
            <a:pPr algn="l"/>
            <a:r>
              <a:rPr lang="zh-CN" altLang="en-US" sz="1600">
                <a:solidFill>
                  <a:schemeClr val="bg1"/>
                </a:solidFill>
              </a:rPr>
              <a:t>def nn_layer(input_tensor, input_dim, output_dim, layer_name, act=tf.nn.relu):</a:t>
            </a:r>
            <a:endParaRPr lang="zh-CN" altLang="en-US" sz="1600">
              <a:solidFill>
                <a:schemeClr val="bg1"/>
              </a:solidFill>
            </a:endParaRPr>
          </a:p>
          <a:p>
            <a:pPr algn="l"/>
            <a:r>
              <a:rPr lang="zh-CN" altLang="en-US" sz="1600">
                <a:solidFill>
                  <a:schemeClr val="bg1"/>
                </a:solidFill>
              </a:rPr>
              <a:t>    with tf.name_scope(layer_name):</a:t>
            </a:r>
            <a:endParaRPr lang="zh-CN" altLang="en-US" sz="1600">
              <a:solidFill>
                <a:schemeClr val="bg1"/>
              </a:solidFill>
            </a:endParaRPr>
          </a:p>
          <a:p>
            <a:pPr algn="l"/>
            <a:r>
              <a:rPr lang="zh-CN" altLang="en-US" sz="1600">
                <a:solidFill>
                  <a:schemeClr val="bg1"/>
                </a:solidFill>
              </a:rPr>
              <a:t>        with tf.name_scope('weights'):</a:t>
            </a:r>
            <a:endParaRPr lang="zh-CN" altLang="en-US" sz="1600">
              <a:solidFill>
                <a:schemeClr val="bg1"/>
              </a:solidFill>
            </a:endParaRPr>
          </a:p>
          <a:p>
            <a:pPr algn="l"/>
            <a:r>
              <a:rPr lang="zh-CN" altLang="en-US" sz="1600">
                <a:solidFill>
                  <a:schemeClr val="bg1"/>
                </a:solidFill>
              </a:rPr>
              <a:t>            weights = weight_variable([input_dim, output_dim])</a:t>
            </a:r>
            <a:endParaRPr lang="zh-CN" altLang="en-US" sz="1600">
              <a:solidFill>
                <a:schemeClr val="bg1"/>
              </a:solidFill>
            </a:endParaRPr>
          </a:p>
          <a:p>
            <a:pPr algn="l"/>
            <a:r>
              <a:rPr lang="zh-CN" altLang="en-US" sz="1600">
                <a:solidFill>
                  <a:schemeClr val="bg1"/>
                </a:solidFill>
              </a:rPr>
              <a:t>            variable_summaries(weights)</a:t>
            </a:r>
            <a:endParaRPr lang="zh-CN" altLang="en-US" sz="1600">
              <a:solidFill>
                <a:schemeClr val="bg1"/>
              </a:solidFill>
            </a:endParaRPr>
          </a:p>
          <a:p>
            <a:pPr algn="l"/>
            <a:r>
              <a:rPr lang="zh-CN" altLang="en-US" sz="1600">
                <a:solidFill>
                  <a:schemeClr val="bg1"/>
                </a:solidFill>
              </a:rPr>
              <a:t>        with tf.name_scope('biases'):</a:t>
            </a:r>
            <a:endParaRPr lang="zh-CN" altLang="en-US" sz="1600">
              <a:solidFill>
                <a:schemeClr val="bg1"/>
              </a:solidFill>
            </a:endParaRPr>
          </a:p>
          <a:p>
            <a:pPr algn="l"/>
            <a:r>
              <a:rPr lang="zh-CN" altLang="en-US" sz="1600">
                <a:solidFill>
                  <a:schemeClr val="bg1"/>
                </a:solidFill>
              </a:rPr>
              <a:t>            biases = bias_variable([output_dim])</a:t>
            </a:r>
            <a:endParaRPr lang="zh-CN" altLang="en-US" sz="1600">
              <a:solidFill>
                <a:schemeClr val="bg1"/>
              </a:solidFill>
            </a:endParaRPr>
          </a:p>
          <a:p>
            <a:pPr algn="l"/>
            <a:r>
              <a:rPr lang="zh-CN" altLang="en-US" sz="1600">
                <a:solidFill>
                  <a:schemeClr val="bg1"/>
                </a:solidFill>
              </a:rPr>
              <a:t>            variable_summaries(biases)</a:t>
            </a:r>
            <a:endParaRPr lang="zh-CN" altLang="en-US" sz="1600">
              <a:solidFill>
                <a:schemeClr val="bg1"/>
              </a:solidFill>
            </a:endParaRPr>
          </a:p>
          <a:p>
            <a:pPr algn="l"/>
            <a:r>
              <a:rPr lang="zh-CN" altLang="en-US" sz="1600">
                <a:solidFill>
                  <a:schemeClr val="bg1"/>
                </a:solidFill>
              </a:rPr>
              <a:t>        with tf.name_scope('linear_compute'):</a:t>
            </a:r>
            <a:endParaRPr lang="zh-CN" altLang="en-US" sz="1600">
              <a:solidFill>
                <a:schemeClr val="bg1"/>
              </a:solidFill>
            </a:endParaRPr>
          </a:p>
          <a:p>
            <a:pPr algn="l"/>
            <a:r>
              <a:rPr lang="zh-CN" altLang="en-US" sz="1600">
                <a:solidFill>
                  <a:schemeClr val="bg1"/>
                </a:solidFill>
              </a:rPr>
              <a:t>            preactivate = tf.matmul(input_tensor, weights) + biases</a:t>
            </a:r>
            <a:endParaRPr lang="zh-CN" altLang="en-US" sz="1600">
              <a:solidFill>
                <a:schemeClr val="bg1"/>
              </a:solidFill>
            </a:endParaRPr>
          </a:p>
          <a:p>
            <a:pPr algn="l"/>
            <a:r>
              <a:rPr lang="zh-CN" altLang="en-US" sz="1600">
                <a:solidFill>
                  <a:schemeClr val="bg1"/>
                </a:solidFill>
              </a:rPr>
              <a:t>            tf.summary.histogram('linear', preactivate)</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        activations = act(preactivate, name='activation')</a:t>
            </a:r>
            <a:endParaRPr lang="zh-CN" altLang="en-US" sz="1600">
              <a:solidFill>
                <a:schemeClr val="bg1"/>
              </a:solidFill>
            </a:endParaRPr>
          </a:p>
          <a:p>
            <a:pPr algn="l"/>
            <a:r>
              <a:rPr lang="zh-CN" altLang="en-US" sz="1600">
                <a:solidFill>
                  <a:schemeClr val="bg1"/>
                </a:solidFill>
              </a:rPr>
              <a:t>        tf.summary.histogram('activations', activation</a:t>
            </a:r>
            <a:r>
              <a:rPr lang="en-US" altLang="zh-CN" sz="1600">
                <a:solidFill>
                  <a:schemeClr val="bg1"/>
                </a:solidFill>
              </a:rPr>
              <a:t>s</a:t>
            </a:r>
            <a:endParaRPr lang="en-US" altLang="zh-CN" sz="1600">
              <a:solidFill>
                <a:schemeClr val="bg1"/>
              </a:solidFill>
            </a:endParaRPr>
          </a:p>
        </p:txBody>
      </p:sp>
      <p:sp>
        <p:nvSpPr>
          <p:cNvPr id="7" name="矩形 6"/>
          <p:cNvSpPr/>
          <p:nvPr/>
        </p:nvSpPr>
        <p:spPr>
          <a:xfrm>
            <a:off x="1278890" y="5398135"/>
            <a:ext cx="5169535" cy="145161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626860" y="502920"/>
            <a:ext cx="5169535" cy="183896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深度学习需要怎样的硬件支撑</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744210" y="1400810"/>
            <a:ext cx="5827395" cy="4804410"/>
          </a:xfrm>
          <a:prstGeom prst="rect">
            <a:avLst/>
          </a:prstGeom>
        </p:spPr>
      </p:pic>
      <p:pic>
        <p:nvPicPr>
          <p:cNvPr id="6" name="内容占位符 5"/>
          <p:cNvPicPr>
            <a:picLocks noChangeAspect="1"/>
          </p:cNvPicPr>
          <p:nvPr>
            <p:ph idx="1"/>
          </p:nvPr>
        </p:nvPicPr>
        <p:blipFill>
          <a:blip r:embed="rId2"/>
          <a:stretch>
            <a:fillRect/>
          </a:stretch>
        </p:blipFill>
        <p:spPr>
          <a:xfrm>
            <a:off x="1326515" y="1671320"/>
            <a:ext cx="2514600" cy="2190750"/>
          </a:xfrm>
          <a:prstGeom prst="rect">
            <a:avLst/>
          </a:prstGeom>
        </p:spPr>
      </p:pic>
      <p:sp>
        <p:nvSpPr>
          <p:cNvPr id="7" name="矩形 6"/>
          <p:cNvSpPr/>
          <p:nvPr/>
        </p:nvSpPr>
        <p:spPr>
          <a:xfrm>
            <a:off x="1299210" y="1670685"/>
            <a:ext cx="2568575" cy="219138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箭头连接符 7"/>
          <p:cNvCxnSpPr>
            <a:stCxn id="7" idx="3"/>
          </p:cNvCxnSpPr>
          <p:nvPr/>
        </p:nvCxnSpPr>
        <p:spPr>
          <a:xfrm>
            <a:off x="3867785" y="2766695"/>
            <a:ext cx="3510915" cy="18224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70560" y="1210310"/>
            <a:ext cx="4311650" cy="460375"/>
          </a:xfrm>
          <a:prstGeom prst="rect">
            <a:avLst/>
          </a:prstGeom>
          <a:noFill/>
        </p:spPr>
        <p:txBody>
          <a:bodyPr wrap="square" rtlCol="0">
            <a:spAutoFit/>
          </a:bodyPr>
          <a:p>
            <a:pPr algn="l"/>
            <a:r>
              <a:rPr lang="en-US" altLang="zh-CN" sz="2400" b="1">
                <a:solidFill>
                  <a:schemeClr val="bg1"/>
                </a:solidFill>
              </a:rPr>
              <a:t>CPU</a:t>
            </a:r>
            <a:r>
              <a:rPr lang="zh-CN" altLang="en-US" sz="2400" b="1">
                <a:solidFill>
                  <a:schemeClr val="bg1"/>
                </a:solidFill>
              </a:rPr>
              <a:t>（central processing unit）</a:t>
            </a:r>
            <a:endParaRPr lang="zh-CN" altLang="en-US" sz="2400" b="1">
              <a:solidFill>
                <a:schemeClr val="bg1"/>
              </a:solidFill>
            </a:endParaRPr>
          </a:p>
        </p:txBody>
      </p:sp>
      <p:pic>
        <p:nvPicPr>
          <p:cNvPr id="10" name="图片 9"/>
          <p:cNvPicPr>
            <a:picLocks noChangeAspect="1"/>
          </p:cNvPicPr>
          <p:nvPr/>
        </p:nvPicPr>
        <p:blipFill>
          <a:blip r:embed="rId3"/>
          <a:stretch>
            <a:fillRect/>
          </a:stretch>
        </p:blipFill>
        <p:spPr>
          <a:xfrm>
            <a:off x="756285" y="4794885"/>
            <a:ext cx="3853815" cy="1668145"/>
          </a:xfrm>
          <a:prstGeom prst="rect">
            <a:avLst/>
          </a:prstGeom>
        </p:spPr>
      </p:pic>
      <p:sp>
        <p:nvSpPr>
          <p:cNvPr id="11" name="矩形 10"/>
          <p:cNvSpPr/>
          <p:nvPr/>
        </p:nvSpPr>
        <p:spPr>
          <a:xfrm>
            <a:off x="756285" y="4795520"/>
            <a:ext cx="3853180" cy="166751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a:stCxn id="11" idx="3"/>
          </p:cNvCxnSpPr>
          <p:nvPr/>
        </p:nvCxnSpPr>
        <p:spPr>
          <a:xfrm flipV="1">
            <a:off x="4609465" y="3985260"/>
            <a:ext cx="2725420" cy="164401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1960" y="4260850"/>
            <a:ext cx="4769485" cy="460375"/>
          </a:xfrm>
          <a:prstGeom prst="rect">
            <a:avLst/>
          </a:prstGeom>
          <a:noFill/>
        </p:spPr>
        <p:txBody>
          <a:bodyPr wrap="none" rtlCol="0">
            <a:spAutoFit/>
          </a:bodyPr>
          <a:p>
            <a:pPr algn="l"/>
            <a:r>
              <a:rPr lang="en-US" altLang="zh-CN" sz="2400" b="1">
                <a:solidFill>
                  <a:schemeClr val="bg1"/>
                </a:solidFill>
              </a:rPr>
              <a:t>GPU</a:t>
            </a:r>
            <a:r>
              <a:rPr lang="zh-CN" altLang="en-US" sz="2400" b="1">
                <a:solidFill>
                  <a:schemeClr val="bg1"/>
                </a:solidFill>
              </a:rPr>
              <a:t>（</a:t>
            </a:r>
            <a:r>
              <a:rPr lang="en-US" altLang="zh-CN" sz="2400" b="1">
                <a:solidFill>
                  <a:schemeClr val="bg1"/>
                </a:solidFill>
              </a:rPr>
              <a:t>graphics processing unit</a:t>
            </a:r>
            <a:r>
              <a:rPr lang="zh-CN" altLang="en-US" sz="2400" b="1">
                <a:solidFill>
                  <a:schemeClr val="bg1"/>
                </a:solidFill>
              </a:rPr>
              <a:t>）</a:t>
            </a:r>
            <a:endParaRPr lang="zh-CN" altLang="en-US" sz="2400" b="1">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sym typeface="+mn-ea"/>
              </a:rPr>
              <a:t>以</a:t>
            </a:r>
            <a:r>
              <a:rPr lang="en-US" altLang="zh-CN">
                <a:sym typeface="+mn-ea"/>
              </a:rPr>
              <a:t>MNIST</a:t>
            </a:r>
            <a:r>
              <a:rPr lang="zh-CN" altLang="en-US">
                <a:sym typeface="+mn-ea"/>
              </a:rPr>
              <a:t>手写数据集为例</a:t>
            </a:r>
            <a:endParaRPr lang="zh-CN" altLang="en-US">
              <a:sym typeface="+mn-ea"/>
            </a:endParaRPr>
          </a:p>
          <a:p>
            <a:pPr lvl="1"/>
            <a:r>
              <a:rPr lang="en-US" altLang="zh-CN"/>
              <a:t>Coding</a:t>
            </a:r>
            <a:endParaRPr lang="zh-CN" altLang="en-US"/>
          </a:p>
          <a:p>
            <a:pPr lvl="1"/>
            <a:endParaRPr lang="zh-CN" altLang="en-US"/>
          </a:p>
        </p:txBody>
      </p:sp>
      <p:sp>
        <p:nvSpPr>
          <p:cNvPr id="3" name="文本框 2"/>
          <p:cNvSpPr txBox="1"/>
          <p:nvPr/>
        </p:nvSpPr>
        <p:spPr>
          <a:xfrm>
            <a:off x="1228725" y="2051685"/>
            <a:ext cx="5263515" cy="4615815"/>
          </a:xfrm>
          <a:prstGeom prst="rect">
            <a:avLst/>
          </a:prstGeom>
          <a:noFill/>
        </p:spPr>
        <p:txBody>
          <a:bodyPr wrap="square" rtlCol="0">
            <a:spAutoFit/>
          </a:bodyPr>
          <a:p>
            <a:pPr algn="l"/>
            <a:r>
              <a:rPr lang="zh-CN" altLang="en-US" sz="1400">
                <a:solidFill>
                  <a:schemeClr val="bg1"/>
                </a:solidFill>
              </a:rPr>
              <a:t>hidden1 = nn_layer(x, 784, 500, 'layer1')</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with tf.name_scope('dropout'):</a:t>
            </a:r>
            <a:endParaRPr lang="zh-CN" altLang="en-US" sz="1400">
              <a:solidFill>
                <a:schemeClr val="bg1"/>
              </a:solidFill>
            </a:endParaRPr>
          </a:p>
          <a:p>
            <a:pPr algn="l"/>
            <a:r>
              <a:rPr lang="zh-CN" altLang="en-US" sz="1400">
                <a:solidFill>
                  <a:schemeClr val="bg1"/>
                </a:solidFill>
              </a:rPr>
              <a:t>    keep_prob = tf.placeholder(tf.float32)</a:t>
            </a:r>
            <a:endParaRPr lang="zh-CN" altLang="en-US" sz="1400">
              <a:solidFill>
                <a:schemeClr val="bg1"/>
              </a:solidFill>
            </a:endParaRPr>
          </a:p>
          <a:p>
            <a:pPr algn="l"/>
            <a:r>
              <a:rPr lang="zh-CN" altLang="en-US" sz="1400">
                <a:solidFill>
                  <a:schemeClr val="bg1"/>
                </a:solidFill>
              </a:rPr>
              <a:t>    tf.summary.scalar('dropout_keep_probability', keep_prob)</a:t>
            </a:r>
            <a:endParaRPr lang="zh-CN" altLang="en-US" sz="1400">
              <a:solidFill>
                <a:schemeClr val="bg1"/>
              </a:solidFill>
            </a:endParaRPr>
          </a:p>
          <a:p>
            <a:pPr algn="l"/>
            <a:r>
              <a:rPr lang="zh-CN" altLang="en-US" sz="1400">
                <a:solidFill>
                  <a:schemeClr val="bg1"/>
                </a:solidFill>
              </a:rPr>
              <a:t>    dropped = tf.nn.dropout(hidden1, keep_prob)</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y = nn_layer(dropped, 500, 10, 'layer2', act=tf.identity)</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with tf.name_scope('loss'):</a:t>
            </a:r>
            <a:endParaRPr lang="zh-CN" altLang="en-US" sz="1400">
              <a:solidFill>
                <a:schemeClr val="bg1"/>
              </a:solidFill>
            </a:endParaRPr>
          </a:p>
          <a:p>
            <a:pPr algn="l"/>
            <a:r>
              <a:rPr lang="zh-CN" altLang="en-US" sz="1400">
                <a:solidFill>
                  <a:schemeClr val="bg1"/>
                </a:solidFill>
              </a:rPr>
              <a:t>    diff = tf.nn.softmax_cross_entropy_with_logits(labels=y_, logits=y)</a:t>
            </a:r>
            <a:endParaRPr lang="zh-CN" altLang="en-US" sz="1400">
              <a:solidFill>
                <a:schemeClr val="bg1"/>
              </a:solidFill>
            </a:endParaRPr>
          </a:p>
          <a:p>
            <a:pPr algn="l"/>
            <a:r>
              <a:rPr lang="zh-CN" altLang="en-US" sz="1400">
                <a:solidFill>
                  <a:schemeClr val="bg1"/>
                </a:solidFill>
              </a:rPr>
              <a:t>    with tf.name_scope('total'):</a:t>
            </a:r>
            <a:endParaRPr lang="zh-CN" altLang="en-US" sz="1400">
              <a:solidFill>
                <a:schemeClr val="bg1"/>
              </a:solidFill>
            </a:endParaRPr>
          </a:p>
          <a:p>
            <a:pPr algn="l"/>
            <a:r>
              <a:rPr lang="zh-CN" altLang="en-US" sz="1400">
                <a:solidFill>
                  <a:schemeClr val="bg1"/>
                </a:solidFill>
              </a:rPr>
              <a:t>        cross_entropy = tf.reduce_mean(diff)</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tf.summary.scalar('loss', cross_entropy)</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with tf.name_scope('train'):</a:t>
            </a:r>
            <a:endParaRPr lang="zh-CN" altLang="en-US" sz="1400">
              <a:solidFill>
                <a:schemeClr val="bg1"/>
              </a:solidFill>
            </a:endParaRPr>
          </a:p>
          <a:p>
            <a:pPr algn="l"/>
            <a:r>
              <a:rPr lang="zh-CN" altLang="en-US" sz="1400">
                <a:solidFill>
                  <a:schemeClr val="bg1"/>
                </a:solidFill>
              </a:rPr>
              <a:t>    train_step = tf.train.AdamOptimizer(learning_rate).minimize(</a:t>
            </a:r>
            <a:endParaRPr lang="zh-CN" altLang="en-US" sz="1400">
              <a:solidFill>
                <a:schemeClr val="bg1"/>
              </a:solidFill>
            </a:endParaRPr>
          </a:p>
          <a:p>
            <a:pPr algn="l"/>
            <a:r>
              <a:rPr lang="zh-CN" altLang="en-US" sz="1400">
                <a:solidFill>
                  <a:schemeClr val="bg1"/>
                </a:solidFill>
              </a:rPr>
              <a:t>        cross_entropy</a:t>
            </a:r>
            <a:endParaRPr lang="zh-CN" altLang="en-US" sz="1400">
              <a:solidFill>
                <a:schemeClr val="bg1"/>
              </a:solidFill>
            </a:endParaRPr>
          </a:p>
          <a:p>
            <a:pPr algn="l"/>
            <a:r>
              <a:rPr lang="zh-CN" altLang="en-US" sz="1400">
                <a:solidFill>
                  <a:schemeClr val="bg1"/>
                </a:solidFill>
              </a:rPr>
              <a:t>    )</a:t>
            </a:r>
            <a:endParaRPr lang="zh-CN" altLang="en-US" sz="1400">
              <a:solidFill>
                <a:schemeClr val="bg1"/>
              </a:solidFill>
            </a:endParaRPr>
          </a:p>
        </p:txBody>
      </p:sp>
      <p:sp>
        <p:nvSpPr>
          <p:cNvPr id="6" name="文本框 5"/>
          <p:cNvSpPr txBox="1"/>
          <p:nvPr/>
        </p:nvSpPr>
        <p:spPr>
          <a:xfrm>
            <a:off x="6619240" y="389890"/>
            <a:ext cx="5263515" cy="6492875"/>
          </a:xfrm>
          <a:prstGeom prst="rect">
            <a:avLst/>
          </a:prstGeom>
          <a:noFill/>
        </p:spPr>
        <p:txBody>
          <a:bodyPr wrap="square" rtlCol="0">
            <a:spAutoFit/>
          </a:bodyPr>
          <a:p>
            <a:pPr algn="l"/>
            <a:r>
              <a:rPr lang="zh-CN" altLang="en-US" sz="1600">
                <a:solidFill>
                  <a:schemeClr val="bg1"/>
                </a:solidFill>
                <a:sym typeface="+mn-ea"/>
              </a:rPr>
              <a:t>with tf.name_scope('accuracy'):</a:t>
            </a:r>
            <a:endParaRPr lang="zh-CN" altLang="en-US" sz="1600">
              <a:solidFill>
                <a:schemeClr val="bg1"/>
              </a:solidFill>
            </a:endParaRPr>
          </a:p>
          <a:p>
            <a:pPr algn="l"/>
            <a:r>
              <a:rPr lang="zh-CN" altLang="en-US" sz="1600">
                <a:solidFill>
                  <a:schemeClr val="bg1"/>
                </a:solidFill>
                <a:sym typeface="+mn-ea"/>
              </a:rPr>
              <a:t>    with tf.name_scope('correct_prediction'):</a:t>
            </a:r>
            <a:endParaRPr lang="zh-CN" altLang="en-US" sz="1600">
              <a:solidFill>
                <a:schemeClr val="bg1"/>
              </a:solidFill>
            </a:endParaRPr>
          </a:p>
          <a:p>
            <a:pPr algn="l"/>
            <a:r>
              <a:rPr lang="zh-CN" altLang="en-US" sz="1600">
                <a:solidFill>
                  <a:schemeClr val="bg1"/>
                </a:solidFill>
                <a:sym typeface="+mn-ea"/>
              </a:rPr>
              <a:t>        correct_prediction = tf.equal(tf.argmax(y, 1), tf.argmax(y_, 1))</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sym typeface="+mn-ea"/>
              </a:rPr>
              <a:t>    with tf.name_scope('accuracy'):</a:t>
            </a:r>
            <a:endParaRPr lang="zh-CN" altLang="en-US" sz="1600">
              <a:solidFill>
                <a:schemeClr val="bg1"/>
              </a:solidFill>
            </a:endParaRPr>
          </a:p>
          <a:p>
            <a:pPr algn="l"/>
            <a:r>
              <a:rPr lang="zh-CN" altLang="en-US" sz="1600">
                <a:solidFill>
                  <a:schemeClr val="bg1"/>
                </a:solidFill>
                <a:sym typeface="+mn-ea"/>
              </a:rPr>
              <a:t>        accuracy = tf.reduce_mean(tf.cast(correct_prediction, tf.float32))</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sym typeface="+mn-ea"/>
              </a:rPr>
              <a:t>tf.summary.scalar('accuracy', accuracy)</a:t>
            </a:r>
            <a:endParaRPr lang="zh-CN" altLang="en-US" sz="1600">
              <a:solidFill>
                <a:schemeClr val="bg1"/>
              </a:solidFill>
              <a:sym typeface="+mn-ea"/>
            </a:endParaRPr>
          </a:p>
          <a:p>
            <a:pPr algn="l"/>
            <a:endParaRPr lang="zh-CN" altLang="en-US" sz="1600">
              <a:solidFill>
                <a:schemeClr val="bg1"/>
              </a:solidFill>
              <a:sym typeface="+mn-ea"/>
            </a:endParaRPr>
          </a:p>
          <a:p>
            <a:pPr algn="l"/>
            <a:r>
              <a:rPr lang="zh-CN" altLang="en-US" sz="1600">
                <a:solidFill>
                  <a:schemeClr val="bg1"/>
                </a:solidFill>
              </a:rPr>
              <a:t>def feed_dict(train):</a:t>
            </a:r>
            <a:endParaRPr lang="zh-CN" altLang="en-US" sz="1600">
              <a:solidFill>
                <a:schemeClr val="bg1"/>
              </a:solidFill>
            </a:endParaRPr>
          </a:p>
          <a:p>
            <a:pPr algn="l"/>
            <a:r>
              <a:rPr lang="zh-CN" altLang="en-US" sz="1600">
                <a:solidFill>
                  <a:schemeClr val="bg1"/>
                </a:solidFill>
              </a:rPr>
              <a:t>    if train:</a:t>
            </a:r>
            <a:endParaRPr lang="zh-CN" altLang="en-US" sz="1600">
              <a:solidFill>
                <a:schemeClr val="bg1"/>
              </a:solidFill>
            </a:endParaRPr>
          </a:p>
          <a:p>
            <a:pPr algn="l"/>
            <a:r>
              <a:rPr lang="zh-CN" altLang="en-US" sz="1600">
                <a:solidFill>
                  <a:schemeClr val="bg1"/>
                </a:solidFill>
              </a:rPr>
              <a:t>        xs, ys = mnist.train.next_batch(100)</a:t>
            </a:r>
            <a:endParaRPr lang="zh-CN" altLang="en-US" sz="1600">
              <a:solidFill>
                <a:schemeClr val="bg1"/>
              </a:solidFill>
            </a:endParaRPr>
          </a:p>
          <a:p>
            <a:pPr algn="l"/>
            <a:r>
              <a:rPr lang="zh-CN" altLang="en-US" sz="1600">
                <a:solidFill>
                  <a:schemeClr val="bg1"/>
                </a:solidFill>
              </a:rPr>
              <a:t>        k = dropout</a:t>
            </a:r>
            <a:endParaRPr lang="zh-CN" altLang="en-US" sz="1600">
              <a:solidFill>
                <a:schemeClr val="bg1"/>
              </a:solidFill>
            </a:endParaRPr>
          </a:p>
          <a:p>
            <a:pPr algn="l"/>
            <a:r>
              <a:rPr lang="zh-CN" altLang="en-US" sz="1600">
                <a:solidFill>
                  <a:schemeClr val="bg1"/>
                </a:solidFill>
              </a:rPr>
              <a:t>    else:</a:t>
            </a:r>
            <a:endParaRPr lang="zh-CN" altLang="en-US" sz="1600">
              <a:solidFill>
                <a:schemeClr val="bg1"/>
              </a:solidFill>
            </a:endParaRPr>
          </a:p>
          <a:p>
            <a:pPr algn="l"/>
            <a:r>
              <a:rPr lang="zh-CN" altLang="en-US" sz="1600">
                <a:solidFill>
                  <a:schemeClr val="bg1"/>
                </a:solidFill>
              </a:rPr>
              <a:t>        xs, ys = mnist.test.images, mnist.test.labels</a:t>
            </a:r>
            <a:endParaRPr lang="zh-CN" altLang="en-US" sz="1600">
              <a:solidFill>
                <a:schemeClr val="bg1"/>
              </a:solidFill>
            </a:endParaRPr>
          </a:p>
          <a:p>
            <a:pPr algn="l"/>
            <a:r>
              <a:rPr lang="zh-CN" altLang="en-US" sz="1600">
                <a:solidFill>
                  <a:schemeClr val="bg1"/>
                </a:solidFill>
              </a:rPr>
              <a:t>        k = 1.0</a:t>
            </a:r>
            <a:endParaRPr lang="zh-CN" altLang="en-US" sz="1600">
              <a:solidFill>
                <a:schemeClr val="bg1"/>
              </a:solidFill>
            </a:endParaRPr>
          </a:p>
          <a:p>
            <a:pPr algn="l"/>
            <a:r>
              <a:rPr lang="zh-CN" altLang="en-US" sz="1600">
                <a:solidFill>
                  <a:schemeClr val="bg1"/>
                </a:solidFill>
              </a:rPr>
              <a:t>    return {x: xs, y_: ys, keep_prob: k}</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for i in range(max_step):</a:t>
            </a:r>
            <a:endParaRPr lang="zh-CN" altLang="en-US" sz="1600">
              <a:solidFill>
                <a:schemeClr val="bg1"/>
              </a:solidFill>
            </a:endParaRPr>
          </a:p>
          <a:p>
            <a:pPr algn="l"/>
            <a:r>
              <a:rPr lang="zh-CN" altLang="en-US" sz="1600">
                <a:solidFill>
                  <a:schemeClr val="bg1"/>
                </a:solidFill>
              </a:rPr>
              <a:t>    if i % 10 == 0:</a:t>
            </a:r>
            <a:endParaRPr lang="zh-CN" altLang="en-US" sz="1600">
              <a:solidFill>
                <a:schemeClr val="bg1"/>
              </a:solidFill>
            </a:endParaRPr>
          </a:p>
          <a:p>
            <a:pPr algn="l"/>
            <a:r>
              <a:rPr lang="zh-CN" altLang="en-US" sz="1600">
                <a:solidFill>
                  <a:schemeClr val="bg1"/>
                </a:solidFill>
              </a:rPr>
              <a:t>        summary, acc = sess.run([merged, accuracy], feed_dict=feed_dict(False))</a:t>
            </a:r>
            <a:endParaRPr lang="zh-CN" altLang="en-US" sz="1600">
              <a:solidFill>
                <a:schemeClr val="bg1"/>
              </a:solidFill>
            </a:endParaRPr>
          </a:p>
          <a:p>
            <a:pPr algn="l"/>
            <a:r>
              <a:rPr lang="zh-CN" altLang="en-US" sz="1600">
                <a:solidFill>
                  <a:schemeClr val="bg1"/>
                </a:solidFill>
              </a:rPr>
              <a:t>        test_writer.add_summary(summary, i)</a:t>
            </a:r>
            <a:endParaRPr lang="zh-CN" altLang="en-US" sz="1600">
              <a:solidFill>
                <a:schemeClr val="bg1"/>
              </a:solidFill>
            </a:endParaRPr>
          </a:p>
          <a:p>
            <a:pPr algn="l"/>
            <a:r>
              <a:rPr lang="zh-CN" altLang="en-US" sz="1600">
                <a:solidFill>
                  <a:schemeClr val="bg1"/>
                </a:solidFill>
              </a:rPr>
              <a:t>        print('Accuracy at step %s: %s' % (i, acc))</a:t>
            </a:r>
            <a:endParaRPr lang="en-US" altLang="zh-CN" sz="1600">
              <a:solidFill>
                <a:schemeClr val="bg1"/>
              </a:solidFill>
            </a:endParaRPr>
          </a:p>
        </p:txBody>
      </p:sp>
      <p:sp>
        <p:nvSpPr>
          <p:cNvPr id="7" name="矩形 6"/>
          <p:cNvSpPr/>
          <p:nvPr/>
        </p:nvSpPr>
        <p:spPr>
          <a:xfrm>
            <a:off x="1033145" y="3933190"/>
            <a:ext cx="5169535" cy="282130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619240" y="389890"/>
            <a:ext cx="5169535" cy="216979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可视化工具</a:t>
            </a:r>
            <a:r>
              <a:rPr lang="en-US" altLang="zh-CN"/>
              <a:t>tensorboard</a:t>
            </a:r>
            <a:endParaRPr lang="en-US" altLang="zh-CN"/>
          </a:p>
          <a:p>
            <a:pPr lvl="1"/>
            <a:r>
              <a:rPr lang="zh-CN" altLang="en-US"/>
              <a:t>如何在</a:t>
            </a:r>
            <a:r>
              <a:rPr lang="en-US" altLang="zh-CN"/>
              <a:t>coding</a:t>
            </a:r>
            <a:r>
              <a:rPr lang="zh-CN" altLang="en-US"/>
              <a:t>中进行可视化的标记</a:t>
            </a:r>
            <a:endParaRPr lang="zh-CN" altLang="en-US"/>
          </a:p>
          <a:p>
            <a:pPr lvl="1"/>
            <a:endParaRPr lang="zh-CN" altLang="en-US"/>
          </a:p>
        </p:txBody>
      </p:sp>
      <p:sp>
        <p:nvSpPr>
          <p:cNvPr id="3" name="文本框 2"/>
          <p:cNvSpPr txBox="1"/>
          <p:nvPr/>
        </p:nvSpPr>
        <p:spPr>
          <a:xfrm>
            <a:off x="1689100" y="2115185"/>
            <a:ext cx="7227570" cy="4799965"/>
          </a:xfrm>
          <a:prstGeom prst="rect">
            <a:avLst/>
          </a:prstGeom>
          <a:noFill/>
        </p:spPr>
        <p:txBody>
          <a:bodyPr wrap="none" rtlCol="0">
            <a:spAutoFit/>
          </a:bodyPr>
          <a:p>
            <a:pPr algn="l"/>
            <a:r>
              <a:rPr lang="zh-CN" altLang="en-US">
                <a:solidFill>
                  <a:schemeClr val="bg1"/>
                </a:solidFill>
              </a:rPr>
              <a:t>with tf.name_scope('input_reshape'):</a:t>
            </a:r>
            <a:endParaRPr lang="zh-CN" altLang="en-US">
              <a:solidFill>
                <a:schemeClr val="bg1"/>
              </a:solidFill>
            </a:endParaRPr>
          </a:p>
          <a:p>
            <a:pPr algn="l"/>
            <a:r>
              <a:rPr lang="zh-CN" altLang="en-US">
                <a:solidFill>
                  <a:schemeClr val="bg1"/>
                </a:solidFill>
              </a:rPr>
              <a:t>    image_shaped_input = tf.reshape(x, [-1, 28, 28, 1])</a:t>
            </a:r>
            <a:endParaRPr lang="zh-CN" altLang="en-US">
              <a:solidFill>
                <a:schemeClr val="bg1"/>
              </a:solidFill>
            </a:endParaRPr>
          </a:p>
          <a:p>
            <a:pPr algn="l"/>
            <a:r>
              <a:rPr lang="zh-CN" altLang="en-US">
                <a:solidFill>
                  <a:schemeClr val="bg1"/>
                </a:solidFill>
              </a:rPr>
              <a:t>    tf.summary.image('input', image_shaped_input, 10)</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with tf.name_scope('weights'):</a:t>
            </a:r>
            <a:endParaRPr lang="zh-CN" altLang="en-US">
              <a:solidFill>
                <a:schemeClr val="bg1"/>
              </a:solidFill>
            </a:endParaRPr>
          </a:p>
          <a:p>
            <a:pPr algn="l"/>
            <a:r>
              <a:rPr lang="zh-CN" altLang="en-US">
                <a:solidFill>
                  <a:schemeClr val="bg1"/>
                </a:solidFill>
              </a:rPr>
              <a:t>    weights = weight_variable([input_dim, output_dim])</a:t>
            </a:r>
            <a:endParaRPr lang="zh-CN" altLang="en-US">
              <a:solidFill>
                <a:schemeClr val="bg1"/>
              </a:solidFill>
            </a:endParaRPr>
          </a:p>
          <a:p>
            <a:pPr algn="l"/>
            <a:r>
              <a:rPr lang="zh-CN" altLang="en-US">
                <a:solidFill>
                  <a:schemeClr val="bg1"/>
                </a:solidFill>
              </a:rPr>
              <a:t>    variable_summaries(weights)</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tf.summary.scalar('accuracy', accuracy)</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merged = tf.summary.merge_all()</a:t>
            </a:r>
            <a:endParaRPr lang="zh-CN" altLang="en-US">
              <a:solidFill>
                <a:schemeClr val="bg1"/>
              </a:solidFill>
            </a:endParaRPr>
          </a:p>
          <a:p>
            <a:pPr algn="l"/>
            <a:r>
              <a:rPr lang="zh-CN" altLang="en-US">
                <a:solidFill>
                  <a:schemeClr val="bg1"/>
                </a:solidFill>
              </a:rPr>
              <a:t>train_writer = tf.summary.FileWriter(log_dir + '/train', sess.graph)</a:t>
            </a:r>
            <a:endParaRPr lang="zh-CN" altLang="en-US">
              <a:solidFill>
                <a:schemeClr val="bg1"/>
              </a:solidFill>
            </a:endParaRPr>
          </a:p>
          <a:p>
            <a:pPr algn="l"/>
            <a:r>
              <a:rPr lang="zh-CN" altLang="en-US">
                <a:solidFill>
                  <a:schemeClr val="bg1"/>
                </a:solidFill>
              </a:rPr>
              <a:t>test_writer = tf.summary.FileWriter(log_dir + '/test')</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summary, acc = sess.run([merged, accuracy], feed_dict=feed_dict(False))</a:t>
            </a:r>
            <a:endParaRPr lang="zh-CN" altLang="en-US">
              <a:solidFill>
                <a:schemeClr val="bg1"/>
              </a:solidFill>
            </a:endParaRPr>
          </a:p>
          <a:p>
            <a:pPr algn="l"/>
            <a:r>
              <a:rPr lang="zh-CN" altLang="en-US">
                <a:solidFill>
                  <a:schemeClr val="bg1"/>
                </a:solidFill>
              </a:rPr>
              <a:t>test_writer.add_summary(summary, i)</a:t>
            </a:r>
            <a:endParaRPr lang="zh-CN" altLang="en-US">
              <a:solidFill>
                <a:schemeClr val="bg1"/>
              </a:solidFill>
            </a:endParaRPr>
          </a:p>
          <a:p>
            <a:pPr algn="l"/>
            <a:endParaRPr lang="zh-CN" altLang="en-US">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424815" y="1114425"/>
            <a:ext cx="6767195" cy="2908300"/>
          </a:xfrm>
          <a:prstGeom prst="rect">
            <a:avLst/>
          </a:prstGeom>
        </p:spPr>
      </p:pic>
      <p:pic>
        <p:nvPicPr>
          <p:cNvPr id="6" name="图片 5"/>
          <p:cNvPicPr>
            <a:picLocks noChangeAspect="1"/>
          </p:cNvPicPr>
          <p:nvPr/>
        </p:nvPicPr>
        <p:blipFill>
          <a:blip r:embed="rId2"/>
          <a:stretch>
            <a:fillRect/>
          </a:stretch>
        </p:blipFill>
        <p:spPr>
          <a:xfrm>
            <a:off x="7438390" y="1114425"/>
            <a:ext cx="4619625" cy="4819650"/>
          </a:xfrm>
          <a:prstGeom prst="rect">
            <a:avLst/>
          </a:prstGeom>
        </p:spPr>
      </p:pic>
      <p:pic>
        <p:nvPicPr>
          <p:cNvPr id="7" name="图片 6"/>
          <p:cNvPicPr>
            <a:picLocks noChangeAspect="1"/>
          </p:cNvPicPr>
          <p:nvPr/>
        </p:nvPicPr>
        <p:blipFill>
          <a:blip r:embed="rId3"/>
          <a:stretch>
            <a:fillRect/>
          </a:stretch>
        </p:blipFill>
        <p:spPr>
          <a:xfrm>
            <a:off x="1419860" y="4166235"/>
            <a:ext cx="4777105" cy="249682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62565" y="1200150"/>
            <a:ext cx="10947890" cy="5313490"/>
          </a:xfrm>
        </p:spPr>
        <p:txBody>
          <a:bodyPr>
            <a:normAutofit lnSpcReduction="10000"/>
          </a:bodyPr>
          <a:p>
            <a:r>
              <a:rPr lang="zh-CN" altLang="en-US"/>
              <a:t>模型存储与读取</a:t>
            </a:r>
            <a:endParaRPr lang="zh-CN" altLang="en-US"/>
          </a:p>
          <a:p>
            <a:pPr lvl="1"/>
            <a:r>
              <a:rPr lang="zh-CN" altLang="en-US"/>
              <a:t>模型保存</a:t>
            </a:r>
            <a:endParaRPr lang="zh-CN" altLang="en-US"/>
          </a:p>
          <a:p>
            <a:pPr marL="457200" lvl="1" indent="0">
              <a:buNone/>
            </a:pPr>
            <a:r>
              <a:rPr lang="zh-CN" altLang="en-US"/>
              <a:t>   </a:t>
            </a:r>
            <a:endParaRPr lang="zh-CN" altLang="en-US"/>
          </a:p>
          <a:p>
            <a:pPr marL="457200" lvl="1" indent="0">
              <a:buNone/>
            </a:pPr>
            <a:r>
              <a:rPr lang="zh-CN" altLang="en-US"/>
              <a:t>import tensorflow as tf  </a:t>
            </a:r>
            <a:endParaRPr lang="zh-CN" altLang="en-US"/>
          </a:p>
          <a:p>
            <a:pPr marL="457200" lvl="1" indent="0">
              <a:buNone/>
            </a:pPr>
            <a:r>
              <a:rPr lang="zh-CN" altLang="en-US"/>
              <a:t>import numpy as np  </a:t>
            </a:r>
            <a:endParaRPr lang="zh-CN" altLang="en-US"/>
          </a:p>
          <a:p>
            <a:pPr lvl="1"/>
            <a:endParaRPr lang="zh-CN" altLang="en-US"/>
          </a:p>
          <a:p>
            <a:pPr marL="457200" lvl="1" indent="0">
              <a:buNone/>
            </a:pPr>
            <a:r>
              <a:rPr lang="zh-CN" altLang="en-US"/>
              <a:t>W = tf.Variable([[1,1,1],[2,2,2]],dtype = tf.float32,name='w')  </a:t>
            </a:r>
            <a:endParaRPr lang="zh-CN" altLang="en-US"/>
          </a:p>
          <a:p>
            <a:pPr marL="457200" lvl="1" indent="0">
              <a:buNone/>
            </a:pPr>
            <a:r>
              <a:rPr lang="zh-CN" altLang="en-US"/>
              <a:t>b = tf.Variable([[0,1,2]],dtype = tf.float32,name='b')  </a:t>
            </a:r>
            <a:endParaRPr lang="zh-CN" altLang="en-US"/>
          </a:p>
          <a:p>
            <a:pPr lvl="1"/>
            <a:endParaRPr lang="zh-CN" altLang="en-US"/>
          </a:p>
          <a:p>
            <a:pPr marL="457200" lvl="1" indent="0">
              <a:buNone/>
            </a:pPr>
            <a:r>
              <a:rPr lang="zh-CN" altLang="en-US"/>
              <a:t>init = tf.initialize_all_variables()  </a:t>
            </a:r>
            <a:endParaRPr lang="zh-CN" altLang="en-US"/>
          </a:p>
          <a:p>
            <a:pPr marL="457200" lvl="1" indent="0">
              <a:buNone/>
            </a:pPr>
            <a:r>
              <a:rPr lang="zh-CN" altLang="en-US"/>
              <a:t>saver = tf.train.Saver()  </a:t>
            </a:r>
            <a:endParaRPr lang="zh-CN" altLang="en-US"/>
          </a:p>
          <a:p>
            <a:pPr marL="457200" lvl="1" indent="0">
              <a:buNone/>
            </a:pPr>
            <a:r>
              <a:rPr lang="zh-CN" altLang="en-US"/>
              <a:t>with tf.Session() as sess:  </a:t>
            </a:r>
            <a:endParaRPr lang="zh-CN" altLang="en-US"/>
          </a:p>
          <a:p>
            <a:pPr marL="457200" lvl="1" indent="0">
              <a:buNone/>
            </a:pPr>
            <a:r>
              <a:rPr lang="zh-CN" altLang="en-US"/>
              <a:t>        sess.run(init)  </a:t>
            </a:r>
            <a:endParaRPr lang="zh-CN" altLang="en-US"/>
          </a:p>
          <a:p>
            <a:pPr marL="457200" lvl="1" indent="0">
              <a:buNone/>
            </a:pPr>
            <a:r>
              <a:rPr lang="zh-CN" altLang="en-US"/>
              <a:t>        save_path = saver.save(sess,"save/model.ckpt") </a:t>
            </a: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62565" y="1200150"/>
            <a:ext cx="10947890" cy="5313490"/>
          </a:xfrm>
        </p:spPr>
        <p:txBody>
          <a:bodyPr>
            <a:normAutofit/>
          </a:bodyPr>
          <a:p>
            <a:r>
              <a:rPr lang="zh-CN" altLang="en-US"/>
              <a:t>模型存储与读取</a:t>
            </a:r>
            <a:endParaRPr lang="zh-CN" altLang="en-US"/>
          </a:p>
          <a:p>
            <a:pPr lvl="1"/>
            <a:r>
              <a:rPr lang="zh-CN" altLang="en-US"/>
              <a:t>模型读取</a:t>
            </a:r>
            <a:endParaRPr lang="zh-CN" altLang="en-US"/>
          </a:p>
          <a:p>
            <a:pPr marL="457200" lvl="1" indent="0">
              <a:buNone/>
            </a:pPr>
            <a:r>
              <a:rPr lang="zh-CN" altLang="en-US"/>
              <a:t>   </a:t>
            </a:r>
            <a:endParaRPr lang="zh-CN" altLang="en-US"/>
          </a:p>
          <a:p>
            <a:pPr marL="457200" lvl="1" indent="0">
              <a:buNone/>
            </a:pPr>
            <a:r>
              <a:rPr lang="zh-CN" altLang="en-US"/>
              <a:t>import tensorflow as tf  </a:t>
            </a:r>
            <a:endParaRPr lang="zh-CN" altLang="en-US"/>
          </a:p>
          <a:p>
            <a:pPr marL="457200" lvl="1" indent="0">
              <a:buNone/>
            </a:pPr>
            <a:r>
              <a:rPr lang="zh-CN" altLang="en-US"/>
              <a:t>import numpy as np  </a:t>
            </a:r>
            <a:endParaRPr lang="zh-CN" altLang="en-US"/>
          </a:p>
          <a:p>
            <a:pPr marL="457200" lvl="1" indent="0">
              <a:buNone/>
            </a:pPr>
            <a:endParaRPr lang="zh-CN" altLang="en-US"/>
          </a:p>
          <a:p>
            <a:pPr marL="457200" lvl="1" indent="0">
              <a:buNone/>
            </a:pPr>
            <a:r>
              <a:rPr lang="zh-CN" altLang="en-US"/>
              <a:t>W = tf.Variable(tf.truncated_normal(shape=(2,3)),dtype = tf.float32,name='w')  </a:t>
            </a:r>
            <a:endParaRPr lang="zh-CN" altLang="en-US"/>
          </a:p>
          <a:p>
            <a:pPr marL="457200" lvl="1" indent="0">
              <a:buNone/>
            </a:pPr>
            <a:r>
              <a:rPr lang="zh-CN" altLang="en-US"/>
              <a:t>b = tf.Variable(tf.truncated_normal(shape=(1,3)),dtype = tf.float32,name='b')  </a:t>
            </a:r>
            <a:endParaRPr lang="zh-CN" altLang="en-US"/>
          </a:p>
          <a:p>
            <a:pPr marL="457200" lvl="1" indent="0">
              <a:buNone/>
            </a:pPr>
            <a:endParaRPr lang="zh-CN" altLang="en-US"/>
          </a:p>
          <a:p>
            <a:pPr marL="457200" lvl="1" indent="0">
              <a:buNone/>
            </a:pPr>
            <a:r>
              <a:rPr lang="zh-CN" altLang="en-US"/>
              <a:t>saver = tf.train.Saver()  </a:t>
            </a:r>
            <a:endParaRPr lang="zh-CN" altLang="en-US"/>
          </a:p>
          <a:p>
            <a:pPr marL="457200" lvl="1" indent="0">
              <a:buNone/>
            </a:pPr>
            <a:r>
              <a:rPr lang="zh-CN" altLang="en-US"/>
              <a:t>with tf.Session() as sess:  </a:t>
            </a:r>
            <a:endParaRPr lang="zh-CN" altLang="en-US"/>
          </a:p>
          <a:p>
            <a:pPr marL="457200" lvl="1" indent="0">
              <a:buNone/>
            </a:pPr>
            <a:r>
              <a:rPr lang="zh-CN" altLang="en-US"/>
              <a:t>        saver.restore(sess,"save/model.ckpt")</a:t>
            </a: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62565" y="1200150"/>
            <a:ext cx="10947890" cy="5313490"/>
          </a:xfrm>
        </p:spPr>
        <p:txBody>
          <a:bodyPr>
            <a:normAutofit fontScale="80000"/>
          </a:bodyPr>
          <a:p>
            <a:r>
              <a:rPr lang="zh-CN" altLang="en-US"/>
              <a:t>模型存储与读取</a:t>
            </a:r>
            <a:endParaRPr lang="zh-CN" altLang="en-US"/>
          </a:p>
          <a:p>
            <a:pPr lvl="1"/>
            <a:r>
              <a:rPr lang="zh-CN" altLang="en-US"/>
              <a:t>一个实例</a:t>
            </a:r>
            <a:endParaRPr lang="zh-CN" altLang="en-US"/>
          </a:p>
          <a:p>
            <a:pPr marL="457200" lvl="1" indent="0">
              <a:buNone/>
            </a:pPr>
            <a:r>
              <a:rPr lang="zh-CN" altLang="en-US" sz="1800"/>
              <a:t>with tf.Session(config=config) as sess:</a:t>
            </a:r>
            <a:endParaRPr lang="zh-CN" altLang="en-US" sz="1800"/>
          </a:p>
          <a:p>
            <a:pPr marL="457200" lvl="1" indent="0">
              <a:buNone/>
            </a:pPr>
            <a:r>
              <a:rPr lang="zh-CN" altLang="en-US" sz="1800"/>
              <a:t>        model = create_model(sess, False, beam_search=beam_search, beam_size=beam_size, attention=attention,   </a:t>
            </a:r>
            <a:endParaRPr lang="zh-CN" altLang="en-US" sz="1800"/>
          </a:p>
          <a:p>
            <a:pPr marL="457200" lvl="1" indent="0">
              <a:buNone/>
            </a:pPr>
            <a:r>
              <a:rPr lang="zh-CN" altLang="en-US" sz="1800"/>
              <a:t>        cross_generation=cross_generation)</a:t>
            </a:r>
            <a:endParaRPr lang="zh-CN" altLang="en-US" sz="1800"/>
          </a:p>
          <a:p>
            <a:pPr marL="457200" lvl="1" indent="0">
              <a:buNone/>
            </a:pPr>
            <a:endParaRPr lang="zh-CN" altLang="en-US" sz="1800"/>
          </a:p>
          <a:p>
            <a:pPr marL="457200" lvl="1" indent="0">
              <a:buNone/>
            </a:pPr>
            <a:endParaRPr lang="zh-CN" altLang="en-US" sz="1800"/>
          </a:p>
          <a:p>
            <a:pPr marL="457200" lvl="1" indent="0">
              <a:buNone/>
            </a:pPr>
            <a:r>
              <a:rPr lang="zh-CN" altLang="en-US" sz="1800"/>
              <a:t>def create_model(session, forward_only, beam_search, beam_size=10, attention=True, cross_generation=False):</a:t>
            </a:r>
            <a:endParaRPr lang="zh-CN" altLang="en-US" sz="1800"/>
          </a:p>
          <a:p>
            <a:pPr marL="457200" lvl="1" indent="0">
              <a:buNone/>
            </a:pPr>
            <a:endParaRPr lang="zh-CN" altLang="en-US" sz="1800"/>
          </a:p>
          <a:p>
            <a:pPr marL="457200" lvl="1" indent="0">
              <a:buNone/>
            </a:pPr>
            <a:r>
              <a:rPr lang="zh-CN" altLang="en-US" sz="1800"/>
              <a:t>    model = Seq2SeqModel </a:t>
            </a:r>
            <a:r>
              <a:rPr lang="en-US" altLang="zh-CN" sz="1800"/>
              <a:t>(...</a:t>
            </a:r>
            <a:r>
              <a:rPr lang="zh-CN" altLang="en-US" sz="1800"/>
              <a:t>)</a:t>
            </a:r>
            <a:endParaRPr lang="zh-CN" altLang="en-US" sz="1800"/>
          </a:p>
          <a:p>
            <a:pPr marL="457200" lvl="1" indent="0">
              <a:buNone/>
            </a:pPr>
            <a:endParaRPr lang="zh-CN" altLang="en-US" sz="1800"/>
          </a:p>
          <a:p>
            <a:pPr marL="457200" lvl="1" indent="0">
              <a:buNone/>
            </a:pPr>
            <a:r>
              <a:rPr lang="zh-CN" altLang="en-US" sz="1800"/>
              <a:t>    ckpt = tf.train.get_checkpoint_state(FLAGS.train_dir)</a:t>
            </a:r>
            <a:endParaRPr lang="zh-CN" altLang="en-US" sz="1800"/>
          </a:p>
          <a:p>
            <a:pPr marL="457200" lvl="1" indent="0">
              <a:buNone/>
            </a:pPr>
            <a:endParaRPr lang="zh-CN" altLang="en-US" sz="1800"/>
          </a:p>
          <a:p>
            <a:pPr marL="457200" lvl="1" indent="0">
              <a:buNone/>
            </a:pPr>
            <a:r>
              <a:rPr lang="zh-CN" altLang="en-US" sz="1800"/>
              <a:t>    if ckpt and ckpt.model_checkpoint_path:</a:t>
            </a:r>
            <a:endParaRPr lang="zh-CN" altLang="en-US" sz="1800"/>
          </a:p>
          <a:p>
            <a:pPr marL="457200" lvl="1" indent="0">
              <a:buNone/>
            </a:pPr>
            <a:r>
              <a:rPr lang="zh-CN" altLang="en-US" sz="1800"/>
              <a:t>        model.saver.restore(session, ckpt.model_checkpoint_path)</a:t>
            </a:r>
            <a:endParaRPr lang="zh-CN" altLang="en-US" sz="1800"/>
          </a:p>
          <a:p>
            <a:pPr marL="457200" lvl="1" indent="0">
              <a:buNone/>
            </a:pPr>
            <a:r>
              <a:rPr lang="zh-CN" altLang="en-US" sz="1800"/>
              <a:t>    else:</a:t>
            </a:r>
            <a:endParaRPr lang="zh-CN" altLang="en-US" sz="1800"/>
          </a:p>
          <a:p>
            <a:pPr marL="457200" lvl="1" indent="0">
              <a:buNone/>
            </a:pPr>
            <a:r>
              <a:rPr lang="zh-CN" altLang="en-US" sz="1800"/>
              <a:t>        session.run(tf.initialize_all_variables())</a:t>
            </a:r>
            <a:endParaRPr lang="zh-CN" altLang="en-US" sz="1800"/>
          </a:p>
          <a:p>
            <a:pPr marL="457200" lvl="1" indent="0">
              <a:buNone/>
            </a:pPr>
            <a:endParaRPr lang="zh-CN" altLang="en-US" sz="1800"/>
          </a:p>
          <a:p>
            <a:pPr marL="457200" lvl="1" indent="0">
              <a:buNone/>
            </a:pPr>
            <a:r>
              <a:rPr lang="zh-CN" altLang="en-US" sz="1800"/>
              <a:t>    return model</a:t>
            </a:r>
            <a:endParaRPr lang="zh-CN" altLang="en-US" sz="18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sym typeface="+mn-ea"/>
              </a:rPr>
              <a:t>TensorFlow</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62565" y="1200150"/>
            <a:ext cx="10947890" cy="5313490"/>
          </a:xfrm>
        </p:spPr>
        <p:txBody>
          <a:bodyPr/>
          <a:p>
            <a:r>
              <a:rPr lang="zh-CN" altLang="en-US"/>
              <a:t>参数选择优化</a:t>
            </a:r>
            <a:endParaRPr lang="zh-CN" altLang="en-US"/>
          </a:p>
          <a:p>
            <a:pPr lvl="1"/>
            <a:endParaRPr lang="zh-CN" altLang="en-US"/>
          </a:p>
          <a:p>
            <a:pPr lvl="1"/>
            <a:endParaRPr lang="zh-CN" altLang="en-US"/>
          </a:p>
        </p:txBody>
      </p:sp>
      <p:sp>
        <p:nvSpPr>
          <p:cNvPr id="3" name="文本框 2"/>
          <p:cNvSpPr txBox="1"/>
          <p:nvPr/>
        </p:nvSpPr>
        <p:spPr>
          <a:xfrm>
            <a:off x="3274060" y="1139190"/>
            <a:ext cx="9703435" cy="5631180"/>
          </a:xfrm>
          <a:prstGeom prst="rect">
            <a:avLst/>
          </a:prstGeom>
          <a:noFill/>
        </p:spPr>
        <p:txBody>
          <a:bodyPr wrap="square" rtlCol="0">
            <a:spAutoFit/>
          </a:bodyPr>
          <a:p>
            <a:pPr algn="l"/>
            <a:r>
              <a:rPr lang="zh-CN" altLang="en-US">
                <a:solidFill>
                  <a:schemeClr val="bg1"/>
                </a:solidFill>
              </a:rPr>
              <a:t>      for item in tf.trainable_variables():</a:t>
            </a:r>
            <a:endParaRPr lang="zh-CN" altLang="en-US">
              <a:solidFill>
                <a:schemeClr val="bg1"/>
              </a:solidFill>
            </a:endParaRPr>
          </a:p>
          <a:p>
            <a:pPr algn="l"/>
            <a:r>
              <a:rPr lang="zh-CN" altLang="en-US">
                <a:solidFill>
                  <a:schemeClr val="bg1"/>
                </a:solidFill>
              </a:rPr>
              <a:t>          print(item.name)</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params = tf.trainable_variables()[:10]</a:t>
            </a:r>
            <a:endParaRPr lang="zh-CN" altLang="en-US">
              <a:solidFill>
                <a:schemeClr val="bg1"/>
              </a:solidFill>
            </a:endParaRPr>
          </a:p>
          <a:p>
            <a:pPr algn="l"/>
            <a:r>
              <a:rPr lang="zh-CN" altLang="en-US">
                <a:solidFill>
                  <a:schemeClr val="bg1"/>
                </a:solidFill>
              </a:rPr>
              <a:t>      params1 = tf.trainable_variables()</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if not forward_only:</a:t>
            </a:r>
            <a:endParaRPr lang="zh-CN" altLang="en-US">
              <a:solidFill>
                <a:schemeClr val="bg1"/>
              </a:solidFill>
            </a:endParaRPr>
          </a:p>
          <a:p>
            <a:pPr algn="l"/>
            <a:r>
              <a:rPr lang="zh-CN" altLang="en-US">
                <a:solidFill>
                  <a:schemeClr val="bg1"/>
                </a:solidFill>
              </a:rPr>
              <a:t>          self.gradient_norms = []</a:t>
            </a:r>
            <a:endParaRPr lang="zh-CN" altLang="en-US">
              <a:solidFill>
                <a:schemeClr val="bg1"/>
              </a:solidFill>
            </a:endParaRPr>
          </a:p>
          <a:p>
            <a:pPr algn="l"/>
            <a:r>
              <a:rPr lang="zh-CN" altLang="en-US">
                <a:solidFill>
                  <a:schemeClr val="bg1"/>
                </a:solidFill>
              </a:rPr>
              <a:t>          self.updates = []</a:t>
            </a:r>
            <a:endParaRPr lang="zh-CN" altLang="en-US">
              <a:solidFill>
                <a:schemeClr val="bg1"/>
              </a:solidFill>
            </a:endParaRPr>
          </a:p>
          <a:p>
            <a:pPr algn="l"/>
            <a:r>
              <a:rPr lang="zh-CN" altLang="en-US">
                <a:solidFill>
                  <a:schemeClr val="bg1"/>
                </a:solidFill>
              </a:rPr>
              <a:t>          opt = tf.train.GradientDescentOptimizer(self.learning_rate)</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for b in xrange(len(buckets)):</a:t>
            </a:r>
            <a:endParaRPr lang="zh-CN" altLang="en-US">
              <a:solidFill>
                <a:schemeClr val="bg1"/>
              </a:solidFill>
            </a:endParaRPr>
          </a:p>
          <a:p>
            <a:pPr algn="l"/>
            <a:r>
              <a:rPr lang="zh-CN" altLang="en-US">
                <a:solidFill>
                  <a:schemeClr val="bg1"/>
                </a:solidFill>
              </a:rPr>
              <a:t>              gradients = tf.gradients(self.losses[b], params)</a:t>
            </a:r>
            <a:endParaRPr lang="zh-CN" altLang="en-US">
              <a:solidFill>
                <a:schemeClr val="bg1"/>
              </a:solidFill>
            </a:endParaRPr>
          </a:p>
          <a:p>
            <a:pPr algn="l"/>
            <a:r>
              <a:rPr lang="zh-CN" altLang="en-US">
                <a:solidFill>
                  <a:schemeClr val="bg1"/>
                </a:solidFill>
              </a:rPr>
              <a:t>              clipped_gradients, norm = tf.clip_by_global_norm(gradients,</a:t>
            </a:r>
            <a:endParaRPr lang="zh-CN" altLang="en-US">
              <a:solidFill>
                <a:schemeClr val="bg1"/>
              </a:solidFill>
            </a:endParaRPr>
          </a:p>
          <a:p>
            <a:pPr algn="l"/>
            <a:r>
              <a:rPr lang="zh-CN" altLang="en-US">
                <a:solidFill>
                  <a:schemeClr val="bg1"/>
                </a:solidFill>
              </a:rPr>
              <a:t>                                                               max_gradient_norm)</a:t>
            </a:r>
            <a:endParaRPr lang="zh-CN" altLang="en-US">
              <a:solidFill>
                <a:schemeClr val="bg1"/>
              </a:solidFill>
            </a:endParaRPr>
          </a:p>
          <a:p>
            <a:pPr algn="l"/>
            <a:r>
              <a:rPr lang="zh-CN" altLang="en-US">
                <a:solidFill>
                  <a:schemeClr val="bg1"/>
                </a:solidFill>
              </a:rPr>
              <a:t>              self.gradient_norms.append(norm)</a:t>
            </a:r>
            <a:endParaRPr lang="zh-CN" altLang="en-US">
              <a:solidFill>
                <a:schemeClr val="bg1"/>
              </a:solidFill>
            </a:endParaRPr>
          </a:p>
          <a:p>
            <a:pPr algn="l"/>
            <a:r>
              <a:rPr lang="zh-CN" altLang="en-US">
                <a:solidFill>
                  <a:schemeClr val="bg1"/>
                </a:solidFill>
              </a:rPr>
              <a:t>              self.updates.append(opt.apply_gradients(</a:t>
            </a:r>
            <a:endParaRPr lang="zh-CN" altLang="en-US">
              <a:solidFill>
                <a:schemeClr val="bg1"/>
              </a:solidFill>
            </a:endParaRPr>
          </a:p>
          <a:p>
            <a:pPr algn="l"/>
            <a:r>
              <a:rPr lang="zh-CN" altLang="en-US">
                <a:solidFill>
                  <a:schemeClr val="bg1"/>
                </a:solidFill>
              </a:rPr>
              <a:t>                  zip(clipped_gradients, params), global_step=self.global_step))</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self.saver = tf.train.Saver(tf.all_variables())</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Pytorch</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195" y="1200150"/>
            <a:ext cx="10948035" cy="5607685"/>
          </a:xfrm>
        </p:spPr>
        <p:txBody>
          <a:bodyPr>
            <a:normAutofit lnSpcReduction="20000"/>
          </a:bodyPr>
          <a:p>
            <a:r>
              <a:rPr lang="zh-CN" altLang="en-US"/>
              <a:t>安装需求：</a:t>
            </a:r>
            <a:endParaRPr lang="zh-CN" altLang="en-US"/>
          </a:p>
          <a:p>
            <a:pPr lvl="1"/>
            <a:r>
              <a:rPr lang="en-US" altLang="zh-CN"/>
              <a:t>torch</a:t>
            </a:r>
            <a:endParaRPr lang="en-US" altLang="zh-CN"/>
          </a:p>
          <a:p>
            <a:pPr lvl="1"/>
            <a:r>
              <a:rPr lang="en-US" altLang="zh-CN"/>
              <a:t>torchvision</a:t>
            </a:r>
            <a:endParaRPr lang="en-US" altLang="zh-CN"/>
          </a:p>
          <a:p>
            <a:pPr lvl="0"/>
            <a:r>
              <a:rPr lang="en-US" altLang="zh-CN"/>
              <a:t>What?</a:t>
            </a:r>
            <a:endParaRPr lang="en-US" altLang="zh-CN"/>
          </a:p>
          <a:p>
            <a:pPr lvl="1"/>
            <a:r>
              <a:rPr lang="zh-CN" altLang="en-US"/>
              <a:t>基于</a:t>
            </a:r>
            <a:r>
              <a:rPr lang="en-US" altLang="zh-CN"/>
              <a:t>python</a:t>
            </a:r>
            <a:r>
              <a:rPr lang="zh-CN" altLang="en-US"/>
              <a:t>的计算包</a:t>
            </a:r>
            <a:endParaRPr lang="zh-CN" altLang="en-US"/>
          </a:p>
          <a:p>
            <a:pPr lvl="2"/>
            <a:r>
              <a:rPr lang="zh-CN" altLang="en-US"/>
              <a:t>使用</a:t>
            </a:r>
            <a:r>
              <a:rPr lang="en-US" altLang="zh-CN"/>
              <a:t>GPU</a:t>
            </a:r>
            <a:r>
              <a:rPr lang="zh-CN" altLang="en-US"/>
              <a:t>来替代</a:t>
            </a:r>
            <a:r>
              <a:rPr lang="en-US" altLang="zh-CN"/>
              <a:t>numpy                 .cuda</a:t>
            </a:r>
            <a:r>
              <a:rPr lang="zh-CN" altLang="en-US"/>
              <a:t>函数可将张量移动到</a:t>
            </a:r>
            <a:r>
              <a:rPr lang="en-US" altLang="zh-CN"/>
              <a:t>GPU</a:t>
            </a:r>
            <a:r>
              <a:rPr lang="zh-CN" altLang="en-US"/>
              <a:t>上</a:t>
            </a:r>
            <a:endParaRPr lang="en-US" altLang="zh-CN"/>
          </a:p>
          <a:p>
            <a:pPr lvl="2"/>
            <a:r>
              <a:rPr lang="zh-CN" altLang="en-US"/>
              <a:t>深度学习平台</a:t>
            </a:r>
            <a:endParaRPr lang="zh-CN" altLang="en-US"/>
          </a:p>
          <a:p>
            <a:pPr lvl="2"/>
            <a:endParaRPr lang="zh-CN" altLang="en-US"/>
          </a:p>
          <a:p>
            <a:pPr lvl="0"/>
            <a:r>
              <a:rPr lang="en-US" altLang="zh-CN" sz="2800"/>
              <a:t>How?</a:t>
            </a:r>
            <a:endParaRPr lang="zh-CN" altLang="en-US"/>
          </a:p>
          <a:p>
            <a:pPr lvl="1"/>
            <a:r>
              <a:rPr lang="en-US" altLang="zh-CN"/>
              <a:t>Tensor: Like a numpy array, but can run on GPU</a:t>
            </a:r>
            <a:endParaRPr lang="en-US" altLang="zh-CN"/>
          </a:p>
          <a:p>
            <a:pPr lvl="0"/>
            <a:endParaRPr lang="en-US" altLang="zh-CN"/>
          </a:p>
          <a:p>
            <a:pPr lvl="1"/>
            <a:r>
              <a:rPr lang="en-US" altLang="zh-CN"/>
              <a:t>Autograd: Package for building computational graphs out of  Tensors, and automatically computing gradients</a:t>
            </a:r>
            <a:endParaRPr lang="en-US" altLang="zh-CN"/>
          </a:p>
          <a:p>
            <a:pPr lvl="0"/>
            <a:endParaRPr lang="en-US" altLang="zh-CN"/>
          </a:p>
          <a:p>
            <a:pPr lvl="1"/>
            <a:r>
              <a:rPr lang="en-US" altLang="zh-CN"/>
              <a:t>Module: A neural network layer; may store state or learnable weights</a:t>
            </a:r>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Pytorch: Tensors</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671195" y="1171575"/>
            <a:ext cx="4874895" cy="5313680"/>
          </a:xfrm>
          <a:prstGeom prst="rect">
            <a:avLst/>
          </a:prstGeom>
        </p:spPr>
      </p:pic>
      <p:sp>
        <p:nvSpPr>
          <p:cNvPr id="6" name="文本框 5"/>
          <p:cNvSpPr txBox="1"/>
          <p:nvPr/>
        </p:nvSpPr>
        <p:spPr>
          <a:xfrm>
            <a:off x="5860415" y="1171575"/>
            <a:ext cx="4028440" cy="4399915"/>
          </a:xfrm>
          <a:prstGeom prst="rect">
            <a:avLst/>
          </a:prstGeom>
          <a:noFill/>
        </p:spPr>
        <p:txBody>
          <a:bodyPr wrap="square" rtlCol="0">
            <a:spAutoFit/>
          </a:bodyPr>
          <a:p>
            <a:pPr algn="l"/>
            <a:r>
              <a:rPr lang="zh-CN" altLang="en-US" sz="2000">
                <a:solidFill>
                  <a:schemeClr val="bg1"/>
                </a:solidFill>
              </a:rPr>
              <a:t>Running example: Train a two-layer ReLU network on random data with L2 loss</a:t>
            </a:r>
            <a:endParaRPr lang="zh-CN" altLang="en-US" sz="2000">
              <a:solidFill>
                <a:schemeClr val="bg1"/>
              </a:solidFill>
            </a:endParaRPr>
          </a:p>
          <a:p>
            <a:pPr algn="l"/>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Create random tensors for data and weights</a:t>
            </a:r>
            <a:endParaRPr lang="zh-CN" altLang="en-US" sz="2000">
              <a:solidFill>
                <a:schemeClr val="bg1"/>
              </a:solidFill>
            </a:endParaRPr>
          </a:p>
          <a:p>
            <a:pPr algn="l"/>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Forward pass: compute predictions and loss</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Backward pass: manually compute </a:t>
            </a:r>
            <a:endParaRPr lang="zh-CN" altLang="en-US" sz="2000">
              <a:solidFill>
                <a:schemeClr val="bg1"/>
              </a:solidFill>
            </a:endParaRPr>
          </a:p>
          <a:p>
            <a:pPr algn="l"/>
            <a:r>
              <a:rPr lang="zh-CN" altLang="en-US" sz="2000">
                <a:solidFill>
                  <a:schemeClr val="bg1"/>
                </a:solidFill>
              </a:rPr>
              <a:t>gradients</a:t>
            </a:r>
            <a:endParaRPr lang="zh-CN" altLang="en-US" sz="2000">
              <a:solidFill>
                <a:schemeClr val="bg1"/>
              </a:solidFill>
            </a:endParaRPr>
          </a:p>
        </p:txBody>
      </p:sp>
      <p:sp>
        <p:nvSpPr>
          <p:cNvPr id="7" name="矩形 6"/>
          <p:cNvSpPr/>
          <p:nvPr/>
        </p:nvSpPr>
        <p:spPr>
          <a:xfrm>
            <a:off x="671195" y="2065020"/>
            <a:ext cx="4875530" cy="123507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箭头连接符 7"/>
          <p:cNvCxnSpPr/>
          <p:nvPr/>
        </p:nvCxnSpPr>
        <p:spPr>
          <a:xfrm flipH="1" flipV="1">
            <a:off x="5614035" y="2607945"/>
            <a:ext cx="303530" cy="21844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70560" y="3491230"/>
            <a:ext cx="4875530" cy="136779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p:nvPr/>
        </p:nvCxnSpPr>
        <p:spPr>
          <a:xfrm flipH="1" flipV="1">
            <a:off x="5556885" y="4065905"/>
            <a:ext cx="303530" cy="21844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1355" y="5117465"/>
            <a:ext cx="4875530" cy="136779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p:nvPr/>
        </p:nvCxnSpPr>
        <p:spPr>
          <a:xfrm flipH="1">
            <a:off x="5614035" y="5234305"/>
            <a:ext cx="284480" cy="33718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Pytorch:Autograd</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671195" y="1257300"/>
            <a:ext cx="6358890" cy="5313680"/>
          </a:xfrm>
          <a:prstGeom prst="rect">
            <a:avLst/>
          </a:prstGeom>
        </p:spPr>
      </p:pic>
      <p:sp>
        <p:nvSpPr>
          <p:cNvPr id="7" name="矩形 6"/>
          <p:cNvSpPr/>
          <p:nvPr/>
        </p:nvSpPr>
        <p:spPr>
          <a:xfrm>
            <a:off x="671195" y="2065020"/>
            <a:ext cx="3614420" cy="52451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366000" y="1257300"/>
            <a:ext cx="4431030" cy="5323205"/>
          </a:xfrm>
          <a:prstGeom prst="rect">
            <a:avLst/>
          </a:prstGeom>
          <a:noFill/>
        </p:spPr>
        <p:txBody>
          <a:bodyPr wrap="square" rtlCol="0">
            <a:spAutoFit/>
          </a:bodyPr>
          <a:p>
            <a:pPr algn="l"/>
            <a:r>
              <a:rPr lang="zh-CN" altLang="en-US" sz="2000">
                <a:solidFill>
                  <a:schemeClr val="bg1"/>
                </a:solidFill>
              </a:rPr>
              <a:t>Creating Tensors with requires_grad=True enables autograd</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Operations on Tensors with </a:t>
            </a:r>
            <a:endParaRPr lang="zh-CN" altLang="en-US" sz="2000">
              <a:solidFill>
                <a:schemeClr val="bg1"/>
              </a:solidFill>
            </a:endParaRPr>
          </a:p>
          <a:p>
            <a:pPr algn="l"/>
            <a:r>
              <a:rPr lang="zh-CN" altLang="en-US" sz="2000">
                <a:solidFill>
                  <a:schemeClr val="bg1"/>
                </a:solidFill>
              </a:rPr>
              <a:t>requires_grad=True cause PyTorch </a:t>
            </a:r>
            <a:endParaRPr lang="zh-CN" altLang="en-US" sz="2000">
              <a:solidFill>
                <a:schemeClr val="bg1"/>
              </a:solidFill>
            </a:endParaRPr>
          </a:p>
          <a:p>
            <a:pPr algn="l"/>
            <a:r>
              <a:rPr lang="zh-CN" altLang="en-US" sz="2000">
                <a:solidFill>
                  <a:schemeClr val="bg1"/>
                </a:solidFill>
              </a:rPr>
              <a:t>to build a computational graph</a:t>
            </a:r>
            <a:endParaRPr lang="zh-CN" altLang="en-US" sz="2000">
              <a:solidFill>
                <a:schemeClr val="bg1"/>
              </a:solidFill>
            </a:endParaRPr>
          </a:p>
          <a:p>
            <a:pPr algn="l"/>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We will not want gradients </a:t>
            </a:r>
            <a:endParaRPr lang="zh-CN" altLang="en-US" sz="2000">
              <a:solidFill>
                <a:schemeClr val="bg1"/>
              </a:solidFill>
            </a:endParaRPr>
          </a:p>
          <a:p>
            <a:pPr algn="l"/>
            <a:r>
              <a:rPr lang="zh-CN" altLang="en-US" sz="2000">
                <a:solidFill>
                  <a:schemeClr val="bg1"/>
                </a:solidFill>
              </a:rPr>
              <a:t>(of loss) with respect to data</a:t>
            </a:r>
            <a:endParaRPr lang="zh-CN" altLang="en-US" sz="2000">
              <a:solidFill>
                <a:schemeClr val="bg1"/>
              </a:solidFill>
            </a:endParaRPr>
          </a:p>
          <a:p>
            <a:pPr algn="l"/>
            <a:r>
              <a:rPr lang="zh-CN" altLang="en-US" sz="2000">
                <a:solidFill>
                  <a:schemeClr val="bg1"/>
                </a:solidFill>
              </a:rPr>
              <a:t>Do want gradients with </a:t>
            </a:r>
            <a:endParaRPr lang="zh-CN" altLang="en-US" sz="2000">
              <a:solidFill>
                <a:schemeClr val="bg1"/>
              </a:solidFill>
            </a:endParaRPr>
          </a:p>
          <a:p>
            <a:pPr algn="l"/>
            <a:r>
              <a:rPr lang="zh-CN" altLang="en-US" sz="2000">
                <a:solidFill>
                  <a:schemeClr val="bg1"/>
                </a:solidFill>
              </a:rPr>
              <a:t>respect to weights</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We will not want gradients </a:t>
            </a:r>
            <a:endParaRPr lang="zh-CN" altLang="en-US" sz="2000">
              <a:solidFill>
                <a:schemeClr val="bg1"/>
              </a:solidFill>
            </a:endParaRPr>
          </a:p>
          <a:p>
            <a:pPr algn="l"/>
            <a:r>
              <a:rPr lang="zh-CN" altLang="en-US" sz="2000">
                <a:solidFill>
                  <a:schemeClr val="bg1"/>
                </a:solidFill>
              </a:rPr>
              <a:t>(of loss) with respect to data</a:t>
            </a:r>
            <a:endParaRPr lang="zh-CN" altLang="en-US" sz="2000">
              <a:solidFill>
                <a:schemeClr val="bg1"/>
              </a:solidFill>
            </a:endParaRPr>
          </a:p>
          <a:p>
            <a:pPr algn="l"/>
            <a:r>
              <a:rPr lang="zh-CN" altLang="en-US" sz="2000">
                <a:solidFill>
                  <a:schemeClr val="bg1"/>
                </a:solidFill>
              </a:rPr>
              <a:t>Do want gradients with </a:t>
            </a:r>
            <a:endParaRPr lang="zh-CN" altLang="en-US" sz="2000">
              <a:solidFill>
                <a:schemeClr val="bg1"/>
              </a:solidFill>
            </a:endParaRPr>
          </a:p>
          <a:p>
            <a:pPr algn="l"/>
            <a:r>
              <a:rPr lang="zh-CN" altLang="en-US" sz="2000">
                <a:solidFill>
                  <a:schemeClr val="bg1"/>
                </a:solidFill>
              </a:rPr>
              <a:t>respect to weights</a:t>
            </a:r>
            <a:endParaRPr lang="zh-CN" altLang="en-US" sz="2000">
              <a:solidFill>
                <a:schemeClr val="bg1"/>
              </a:solidFill>
            </a:endParaRPr>
          </a:p>
        </p:txBody>
      </p:sp>
      <p:sp>
        <p:nvSpPr>
          <p:cNvPr id="8" name="矩形 7"/>
          <p:cNvSpPr/>
          <p:nvPr/>
        </p:nvSpPr>
        <p:spPr>
          <a:xfrm>
            <a:off x="671195" y="2625090"/>
            <a:ext cx="6358890" cy="648335"/>
          </a:xfrm>
          <a:prstGeom prst="rect">
            <a:avLst/>
          </a:prstGeom>
          <a:noFill/>
          <a:ln w="31750"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a:stCxn id="6" idx="1"/>
          </p:cNvCxnSpPr>
          <p:nvPr/>
        </p:nvCxnSpPr>
        <p:spPr>
          <a:xfrm flipH="1" flipV="1">
            <a:off x="4201795" y="2625090"/>
            <a:ext cx="3164205" cy="129413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4677410" y="3349625"/>
            <a:ext cx="2688590" cy="2472690"/>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CPU</a:t>
            </a:r>
            <a:r>
              <a:rPr lang="zh-CN" altLang="en-US"/>
              <a:t>与</a:t>
            </a:r>
            <a:r>
              <a:rPr lang="en-US" altLang="zh-CN"/>
              <a:t>GPU</a:t>
            </a:r>
            <a:endParaRPr lang="en-US" altLang="zh-CN"/>
          </a:p>
        </p:txBody>
      </p:sp>
      <p:sp>
        <p:nvSpPr>
          <p:cNvPr id="3" name="内容占位符 2"/>
          <p:cNvSpPr>
            <a:spLocks noGrp="1"/>
          </p:cNvSpPr>
          <p:nvPr>
            <p:ph idx="1"/>
          </p:nvPr>
        </p:nvSpPr>
        <p:spPr/>
        <p:txBody>
          <a:bodyPr>
            <a:normAutofit lnSpcReduction="10000"/>
          </a:bodyPr>
          <a:p>
            <a:r>
              <a:rPr lang="zh-CN" altLang="en-US"/>
              <a:t>CPU: Fewer cores, but each core is much faster and much more capable; great at sequential tasks</a:t>
            </a:r>
            <a:endParaRPr lang="zh-CN" altLang="en-US"/>
          </a:p>
          <a:p>
            <a:endParaRPr lang="zh-CN" altLang="en-US"/>
          </a:p>
          <a:p>
            <a:r>
              <a:rPr lang="zh-CN" altLang="en-US"/>
              <a:t>GPU: More cores, but each core is much slower and“dumber”; great for parallel tasks</a:t>
            </a:r>
            <a:endParaRPr lang="zh-CN" altLang="en-US"/>
          </a:p>
          <a:p>
            <a:endParaRPr lang="zh-CN" altLang="en-US"/>
          </a:p>
          <a:p>
            <a:endParaRPr lang="zh-CN" altLang="en-US"/>
          </a:p>
          <a:p>
            <a:pPr marL="0" indent="0">
              <a:buNone/>
            </a:pP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1034415" y="3355975"/>
            <a:ext cx="10122535" cy="333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Pytorch:Autograd</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671195" y="1257300"/>
            <a:ext cx="6358890" cy="5313680"/>
          </a:xfrm>
          <a:prstGeom prst="rect">
            <a:avLst/>
          </a:prstGeom>
        </p:spPr>
      </p:pic>
      <p:sp>
        <p:nvSpPr>
          <p:cNvPr id="6" name="文本框 5"/>
          <p:cNvSpPr txBox="1"/>
          <p:nvPr/>
        </p:nvSpPr>
        <p:spPr>
          <a:xfrm>
            <a:off x="7366000" y="1257300"/>
            <a:ext cx="4431030" cy="3169285"/>
          </a:xfrm>
          <a:prstGeom prst="rect">
            <a:avLst/>
          </a:prstGeom>
          <a:noFill/>
        </p:spPr>
        <p:txBody>
          <a:bodyPr wrap="square" rtlCol="0">
            <a:spAutoFit/>
          </a:bodyPr>
          <a:p>
            <a:pPr algn="l"/>
            <a:r>
              <a:rPr lang="zh-CN" altLang="en-US" sz="2000">
                <a:solidFill>
                  <a:schemeClr val="bg1"/>
                </a:solidFill>
              </a:rPr>
              <a:t>Forward pass looks exactly the same as before, but we don’t need to track </a:t>
            </a:r>
            <a:endParaRPr lang="zh-CN" altLang="en-US" sz="2000">
              <a:solidFill>
                <a:schemeClr val="bg1"/>
              </a:solidFill>
            </a:endParaRPr>
          </a:p>
          <a:p>
            <a:pPr algn="l"/>
            <a:r>
              <a:rPr lang="zh-CN" altLang="en-US" sz="2000">
                <a:solidFill>
                  <a:schemeClr val="bg1"/>
                </a:solidFill>
              </a:rPr>
              <a:t>intermediate values - PyTorch keeps track of them for us in the graph</a:t>
            </a:r>
            <a:endParaRPr lang="zh-CN" altLang="en-US" sz="2000">
              <a:solidFill>
                <a:schemeClr val="bg1"/>
              </a:solidFill>
            </a:endParaRPr>
          </a:p>
          <a:p>
            <a:pPr algn="l"/>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Compute gradient of loss </a:t>
            </a:r>
            <a:endParaRPr lang="zh-CN" altLang="en-US" sz="2000">
              <a:solidFill>
                <a:schemeClr val="bg1"/>
              </a:solidFill>
            </a:endParaRPr>
          </a:p>
          <a:p>
            <a:pPr algn="l"/>
            <a:r>
              <a:rPr lang="zh-CN" altLang="en-US" sz="2000">
                <a:solidFill>
                  <a:schemeClr val="bg1"/>
                </a:solidFill>
              </a:rPr>
              <a:t>with respect to w1 and w2</a:t>
            </a:r>
            <a:endParaRPr lang="zh-CN" altLang="en-US" sz="2000">
              <a:solidFill>
                <a:schemeClr val="bg1"/>
              </a:solidFill>
            </a:endParaRPr>
          </a:p>
          <a:p>
            <a:pPr algn="l"/>
            <a:endParaRPr lang="zh-CN" altLang="en-US" sz="2000">
              <a:solidFill>
                <a:schemeClr val="bg1"/>
              </a:solidFill>
            </a:endParaRPr>
          </a:p>
          <a:p>
            <a:pPr algn="l"/>
            <a:endParaRPr lang="zh-CN" altLang="en-US" sz="2000">
              <a:solidFill>
                <a:schemeClr val="bg1"/>
              </a:solidFill>
            </a:endParaRPr>
          </a:p>
        </p:txBody>
      </p:sp>
      <p:sp>
        <p:nvSpPr>
          <p:cNvPr id="5" name="矩形 4"/>
          <p:cNvSpPr/>
          <p:nvPr/>
        </p:nvSpPr>
        <p:spPr>
          <a:xfrm>
            <a:off x="1125855" y="3913505"/>
            <a:ext cx="5302250" cy="52451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p:nvPr/>
        </p:nvCxnSpPr>
        <p:spPr>
          <a:xfrm flipH="1">
            <a:off x="5879465" y="1830705"/>
            <a:ext cx="1431925" cy="201930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25855" y="4628515"/>
            <a:ext cx="2343785" cy="438785"/>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p:nvPr/>
        </p:nvCxnSpPr>
        <p:spPr>
          <a:xfrm flipH="1">
            <a:off x="3626485" y="3528060"/>
            <a:ext cx="3722370" cy="139573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Pytorch: nn</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内容占位符 2"/>
          <p:cNvPicPr>
            <a:picLocks noChangeAspect="1"/>
          </p:cNvPicPr>
          <p:nvPr>
            <p:ph idx="1"/>
          </p:nvPr>
        </p:nvPicPr>
        <p:blipFill>
          <a:blip r:embed="rId1"/>
          <a:stretch>
            <a:fillRect/>
          </a:stretch>
        </p:blipFill>
        <p:spPr>
          <a:xfrm>
            <a:off x="671195" y="1143635"/>
            <a:ext cx="6052820" cy="5313680"/>
          </a:xfrm>
          <a:prstGeom prst="rect">
            <a:avLst/>
          </a:prstGeom>
        </p:spPr>
      </p:pic>
      <p:sp>
        <p:nvSpPr>
          <p:cNvPr id="6" name="文本框 5"/>
          <p:cNvSpPr txBox="1"/>
          <p:nvPr/>
        </p:nvSpPr>
        <p:spPr>
          <a:xfrm>
            <a:off x="7084060" y="1143635"/>
            <a:ext cx="4313555" cy="1014730"/>
          </a:xfrm>
          <a:prstGeom prst="rect">
            <a:avLst/>
          </a:prstGeom>
          <a:noFill/>
        </p:spPr>
        <p:txBody>
          <a:bodyPr wrap="square" rtlCol="0">
            <a:spAutoFit/>
          </a:bodyPr>
          <a:p>
            <a:pPr algn="l"/>
            <a:r>
              <a:rPr lang="zh-CN" altLang="en-US" sz="2000">
                <a:solidFill>
                  <a:schemeClr val="bg1"/>
                </a:solidFill>
              </a:rPr>
              <a:t>Define our model as a sequence of layers; each layer is an object that </a:t>
            </a:r>
            <a:endParaRPr lang="zh-CN" altLang="en-US" sz="2000">
              <a:solidFill>
                <a:schemeClr val="bg1"/>
              </a:solidFill>
            </a:endParaRPr>
          </a:p>
          <a:p>
            <a:pPr algn="l"/>
            <a:r>
              <a:rPr lang="zh-CN" altLang="en-US" sz="2000">
                <a:solidFill>
                  <a:schemeClr val="bg1"/>
                </a:solidFill>
              </a:rPr>
              <a:t>holds learnable weights</a:t>
            </a:r>
            <a:endParaRPr lang="zh-CN" altLang="en-US" sz="2000">
              <a:solidFill>
                <a:schemeClr val="bg1"/>
              </a:solidFill>
            </a:endParaRPr>
          </a:p>
        </p:txBody>
      </p:sp>
      <p:sp>
        <p:nvSpPr>
          <p:cNvPr id="7" name="矩形 6"/>
          <p:cNvSpPr/>
          <p:nvPr/>
        </p:nvSpPr>
        <p:spPr>
          <a:xfrm>
            <a:off x="671195" y="2529205"/>
            <a:ext cx="4533900" cy="1093470"/>
          </a:xfrm>
          <a:prstGeom prst="rect">
            <a:avLst/>
          </a:pr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a:stCxn id="6" idx="1"/>
          </p:cNvCxnSpPr>
          <p:nvPr/>
        </p:nvCxnSpPr>
        <p:spPr>
          <a:xfrm flipH="1">
            <a:off x="5273040" y="1651000"/>
            <a:ext cx="1811020" cy="146939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Graph</a:t>
            </a:r>
            <a:endParaRPr lang="en-US" altLang="zh-CN"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344170" y="946785"/>
            <a:ext cx="11602085" cy="588708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3" name="文本框 79"/>
          <p:cNvSpPr txBox="1"/>
          <p:nvPr/>
        </p:nvSpPr>
        <p:spPr>
          <a:xfrm>
            <a:off x="7075360" y="1709178"/>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深度</a:t>
            </a:r>
            <a:r>
              <a:rPr lang="zh-CN" altLang="en-US" sz="3200" dirty="0" smtClean="0">
                <a:solidFill>
                  <a:schemeClr val="bg1"/>
                </a:solidFill>
                <a:latin typeface="微软雅黑" panose="020B0503020204020204" pitchFamily="34" charset="-122"/>
                <a:ea typeface="微软雅黑" panose="020B0503020204020204" pitchFamily="34" charset="-122"/>
              </a:rPr>
              <a:t>学习硬件平台</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532622"/>
            <a:ext cx="3769995" cy="583565"/>
          </a:xfrm>
          <a:prstGeom prst="rect">
            <a:avLst/>
          </a:prstGeom>
          <a:noFill/>
        </p:spPr>
        <p:txBody>
          <a:bodyPr wrap="non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2.</a:t>
            </a:r>
            <a:r>
              <a:rPr lang="zh-CN" altLang="en-US" sz="3200" dirty="0">
                <a:solidFill>
                  <a:schemeClr val="bg1"/>
                </a:solidFill>
                <a:latin typeface="微软雅黑" panose="020B0503020204020204" pitchFamily="34" charset="-122"/>
                <a:ea typeface="微软雅黑" panose="020B0503020204020204" pitchFamily="34" charset="-122"/>
              </a:rPr>
              <a:t>深度学习软件平台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3356066"/>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实验一：图像分类</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4179510"/>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实验二：机器翻译</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47352"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47352"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47352"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793460" y="2983323"/>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7004564" y="1632342"/>
                <a:ext cx="4086781" cy="664726"/>
              </a:xfrm>
              <a:prstGeom prst="rect">
                <a:avLst/>
              </a:prstGeom>
              <a:blipFill dpi="0" rotWithShape="0">
                <a:blip r:embed="rId1">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47352"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47352"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
        <p:nvSpPr>
          <p:cNvPr id="102" name="文本框 82"/>
          <p:cNvSpPr txBox="1"/>
          <p:nvPr/>
        </p:nvSpPr>
        <p:spPr>
          <a:xfrm>
            <a:off x="7039360" y="5009499"/>
            <a:ext cx="14516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5</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其他</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104" name="直接连接符 86"/>
          <p:cNvCxnSpPr/>
          <p:nvPr/>
        </p:nvCxnSpPr>
        <p:spPr>
          <a:xfrm flipV="1">
            <a:off x="6747352" y="5710308"/>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sz="2400"/>
              <a:t>图像分类是根据图像的语义信息将不同类别图像区分开来，是计算机视觉中重要的基本问题，也是图像检测、图像分割、物体跟踪、行为分析等其他高层视觉任务的基础。</a:t>
            </a:r>
            <a:endParaRPr lang="zh-CN" altLang="en-US" sz="2400"/>
          </a:p>
        </p:txBody>
      </p:sp>
      <p:pic>
        <p:nvPicPr>
          <p:cNvPr id="3" name="图片 2"/>
          <p:cNvPicPr>
            <a:picLocks noChangeAspect="1"/>
          </p:cNvPicPr>
          <p:nvPr/>
        </p:nvPicPr>
        <p:blipFill>
          <a:blip r:embed="rId1"/>
          <a:stretch>
            <a:fillRect/>
          </a:stretch>
        </p:blipFill>
        <p:spPr>
          <a:xfrm>
            <a:off x="1006475" y="2471420"/>
            <a:ext cx="3562350" cy="1914525"/>
          </a:xfrm>
          <a:prstGeom prst="rect">
            <a:avLst/>
          </a:prstGeom>
        </p:spPr>
      </p:pic>
      <p:pic>
        <p:nvPicPr>
          <p:cNvPr id="6" name="图片 5"/>
          <p:cNvPicPr>
            <a:picLocks noChangeAspect="1"/>
          </p:cNvPicPr>
          <p:nvPr/>
        </p:nvPicPr>
        <p:blipFill>
          <a:blip r:embed="rId2"/>
          <a:stretch>
            <a:fillRect/>
          </a:stretch>
        </p:blipFill>
        <p:spPr>
          <a:xfrm>
            <a:off x="1006475" y="4485640"/>
            <a:ext cx="3752850" cy="2190750"/>
          </a:xfrm>
          <a:prstGeom prst="rect">
            <a:avLst/>
          </a:prstGeom>
        </p:spPr>
      </p:pic>
      <p:pic>
        <p:nvPicPr>
          <p:cNvPr id="7" name="图片 6"/>
          <p:cNvPicPr>
            <a:picLocks noChangeAspect="1"/>
          </p:cNvPicPr>
          <p:nvPr/>
        </p:nvPicPr>
        <p:blipFill>
          <a:blip r:embed="rId3"/>
          <a:stretch>
            <a:fillRect/>
          </a:stretch>
        </p:blipFill>
        <p:spPr>
          <a:xfrm>
            <a:off x="4945380" y="2471420"/>
            <a:ext cx="6851015" cy="272097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normAutofit lnSpcReduction="10000"/>
          </a:bodyPr>
          <a:p>
            <a:r>
              <a:rPr lang="zh-CN" altLang="en-US"/>
              <a:t>传统方法</a:t>
            </a:r>
            <a:endParaRPr lang="zh-CN" altLang="en-US"/>
          </a:p>
          <a:p>
            <a:pPr lvl="1"/>
            <a:r>
              <a:rPr lang="zh-CN" altLang="en-US"/>
              <a:t>传统图像分类方法通常一般包括底层特征学习、特征编码、分类器设计等几个阶段。</a:t>
            </a:r>
            <a:endParaRPr lang="zh-CN" altLang="en-US"/>
          </a:p>
          <a:p>
            <a:pPr lvl="1"/>
            <a:endParaRPr lang="zh-CN" altLang="en-US"/>
          </a:p>
          <a:p>
            <a:pPr lvl="1"/>
            <a:r>
              <a:rPr lang="zh-CN" altLang="en-US" sz="1800"/>
              <a:t>底层特征提取: 通常从图像中按照固定步长、尺度提取</a:t>
            </a:r>
            <a:endParaRPr lang="zh-CN" altLang="en-US" sz="1800"/>
          </a:p>
          <a:p>
            <a:pPr marL="457200" lvl="1" indent="0">
              <a:buNone/>
            </a:pPr>
            <a:r>
              <a:rPr lang="zh-CN" altLang="en-US" sz="1800"/>
              <a:t>大量局部特征描述。如SIFT、HOG、LBP</a:t>
            </a:r>
            <a:endParaRPr lang="zh-CN" altLang="en-US" sz="1800"/>
          </a:p>
          <a:p>
            <a:pPr marL="457200" lvl="1" indent="0">
              <a:buNone/>
            </a:pPr>
            <a:endParaRPr lang="zh-CN" altLang="en-US" sz="1800"/>
          </a:p>
          <a:p>
            <a:pPr lvl="1"/>
            <a:endParaRPr lang="zh-CN" altLang="en-US" sz="1800"/>
          </a:p>
          <a:p>
            <a:pPr lvl="1"/>
            <a:r>
              <a:rPr lang="zh-CN" altLang="en-US" sz="1800"/>
              <a:t>特征编码</a:t>
            </a:r>
            <a:r>
              <a:rPr lang="en-US" altLang="zh-CN" sz="1800"/>
              <a:t>: </a:t>
            </a:r>
            <a:r>
              <a:rPr lang="zh-CN" altLang="en-US" sz="1800"/>
              <a:t>底层特征中包含了大量冗余与噪声，需要使</a:t>
            </a:r>
            <a:endParaRPr lang="zh-CN" altLang="en-US" sz="1800"/>
          </a:p>
          <a:p>
            <a:pPr marL="457200" lvl="1" indent="0">
              <a:buNone/>
            </a:pPr>
            <a:r>
              <a:rPr lang="zh-CN" altLang="en-US" sz="1800"/>
              <a:t>用一种特征变换算法对底层特征进行编码。常用的特征</a:t>
            </a:r>
            <a:endParaRPr lang="zh-CN" altLang="en-US" sz="1800"/>
          </a:p>
          <a:p>
            <a:pPr marL="457200" lvl="1" indent="0">
              <a:buNone/>
            </a:pPr>
            <a:r>
              <a:rPr lang="zh-CN" altLang="en-US" sz="1800"/>
              <a:t>编码包括向量量化编码 、稀疏编码 、局部线性约束编码 、</a:t>
            </a:r>
            <a:endParaRPr lang="zh-CN" altLang="en-US" sz="1800"/>
          </a:p>
          <a:p>
            <a:pPr marL="457200" lvl="1" indent="0">
              <a:buNone/>
            </a:pPr>
            <a:r>
              <a:rPr lang="zh-CN" altLang="en-US" sz="1800"/>
              <a:t>Fisher向量编码等。</a:t>
            </a:r>
            <a:endParaRPr lang="zh-CN" altLang="en-US" sz="1800"/>
          </a:p>
          <a:p>
            <a:pPr marL="457200" lvl="1" indent="0">
              <a:buNone/>
            </a:pPr>
            <a:endParaRPr lang="zh-CN" altLang="en-US" sz="1800"/>
          </a:p>
          <a:p>
            <a:pPr lvl="1"/>
            <a:endParaRPr lang="zh-CN" altLang="en-US" sz="1800"/>
          </a:p>
          <a:p>
            <a:pPr lvl="1"/>
            <a:r>
              <a:rPr lang="zh-CN" altLang="en-US" sz="1800"/>
              <a:t>通过分类器分类: 通常使用的分类器包括SVM、随机森林等。</a:t>
            </a:r>
            <a:endParaRPr lang="zh-CN" altLang="en-US" sz="1800"/>
          </a:p>
          <a:p>
            <a:pPr marL="457200" lvl="1" indent="0">
              <a:buNone/>
            </a:pPr>
            <a:r>
              <a:rPr lang="zh-CN" altLang="en-US" sz="1800"/>
              <a:t>而使用核方法的SVM是最为广泛的分类器，在传统图像分类任务上性能很好。</a:t>
            </a:r>
            <a:endParaRPr lang="zh-CN" altLang="en-US" sz="1800"/>
          </a:p>
        </p:txBody>
      </p:sp>
      <p:pic>
        <p:nvPicPr>
          <p:cNvPr id="3" name="图片 2"/>
          <p:cNvPicPr>
            <a:picLocks noChangeAspect="1"/>
          </p:cNvPicPr>
          <p:nvPr/>
        </p:nvPicPr>
        <p:blipFill>
          <a:blip r:embed="rId1"/>
          <a:stretch>
            <a:fillRect/>
          </a:stretch>
        </p:blipFill>
        <p:spPr>
          <a:xfrm>
            <a:off x="7145655" y="2124075"/>
            <a:ext cx="4906645" cy="327088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AlexNet             </a:t>
            </a:r>
            <a:r>
              <a:rPr lang="en-US" altLang="zh-CN" sz="2400"/>
              <a:t>NIPS2012  Hinton</a:t>
            </a:r>
            <a:r>
              <a:rPr lang="zh-CN" altLang="en-US" sz="2400"/>
              <a:t>，</a:t>
            </a:r>
            <a:r>
              <a:rPr lang="en-US" altLang="zh-CN" sz="2400"/>
              <a:t>Alex Krizhevsky</a:t>
            </a:r>
            <a:endParaRPr lang="en-US" altLang="zh-CN" sz="2400"/>
          </a:p>
          <a:p>
            <a:pPr marL="0" indent="0">
              <a:buNone/>
            </a:pPr>
            <a:r>
              <a:rPr lang="en-US" altLang="zh-CN" sz="2400"/>
              <a:t>                         ImageNet Classification with Deep Convolutional</a:t>
            </a:r>
            <a:endParaRPr lang="en-US" altLang="zh-CN" sz="2400"/>
          </a:p>
          <a:p>
            <a:r>
              <a:rPr lang="en-US" altLang="zh-CN" sz="2400"/>
              <a:t>Neural Networks</a:t>
            </a:r>
            <a:endParaRPr lang="en-US" altLang="zh-CN" sz="2400"/>
          </a:p>
        </p:txBody>
      </p:sp>
      <p:pic>
        <p:nvPicPr>
          <p:cNvPr id="3" name="图片 2"/>
          <p:cNvPicPr>
            <a:picLocks noChangeAspect="1"/>
          </p:cNvPicPr>
          <p:nvPr/>
        </p:nvPicPr>
        <p:blipFill>
          <a:blip r:embed="rId1"/>
          <a:stretch>
            <a:fillRect/>
          </a:stretch>
        </p:blipFill>
        <p:spPr>
          <a:xfrm>
            <a:off x="995045" y="2211705"/>
            <a:ext cx="10201275" cy="366712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normAutofit fontScale="60000"/>
          </a:bodyPr>
          <a:p>
            <a:r>
              <a:rPr lang="en-US" altLang="zh-CN"/>
              <a:t>CNN</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卷积层(convolution layer):  执行卷积操作提取底层到高层的特征，发掘出图片局部关联性质和空间不变性质。</a:t>
            </a:r>
            <a:endParaRPr lang="en-US" altLang="zh-CN"/>
          </a:p>
          <a:p>
            <a:r>
              <a:rPr lang="en-US" altLang="zh-CN"/>
              <a:t>池化层(pooling layer):  执行降采样操作。通过取卷积输出特征图中局部区块的最大值(max-pooling)或者均值(avg-pooling)。降采样也是图像处理中常见的一种操作，可以过滤掉一些不重要的高频信息。</a:t>
            </a:r>
            <a:endParaRPr lang="en-US" altLang="zh-CN"/>
          </a:p>
          <a:p>
            <a:r>
              <a:rPr lang="en-US" altLang="zh-CN"/>
              <a:t>全连接层(fully-connected layer，或者fc layer):  输入层到隐藏层的神经元是全部连接的。</a:t>
            </a:r>
            <a:endParaRPr lang="en-US" altLang="zh-CN"/>
          </a:p>
          <a:p>
            <a:r>
              <a:rPr lang="en-US" altLang="zh-CN"/>
              <a:t>非线性变化:  卷积层、全连接层后面一般都会接非线性变化层，例如Sigmoid、Tanh、ReLu等来增强网络的表达能力，在CNN里最常使用的为ReLu激活函数。</a:t>
            </a:r>
            <a:endParaRPr lang="en-US" altLang="zh-CN"/>
          </a:p>
          <a:p>
            <a:r>
              <a:rPr lang="en-US" altLang="zh-CN"/>
              <a:t>Dropout :  在模型训练阶段随机让一些隐层节点权重不工作，提高网络的泛化能力，一定程度上防止过拟合。</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3" name="图片 2"/>
          <p:cNvPicPr>
            <a:picLocks noChangeAspect="1"/>
          </p:cNvPicPr>
          <p:nvPr/>
        </p:nvPicPr>
        <p:blipFill>
          <a:blip r:embed="rId1"/>
          <a:stretch>
            <a:fillRect/>
          </a:stretch>
        </p:blipFill>
        <p:spPr>
          <a:xfrm>
            <a:off x="1670050" y="1408430"/>
            <a:ext cx="9560560" cy="2413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VGG    （VERY DEEP CONVOLUTIONAL NETWORKS FOR LARGE-SCALE IMAGE RECOGNITION）</a:t>
            </a:r>
            <a:endParaRPr lang="zh-CN" altLang="en-US"/>
          </a:p>
          <a:p>
            <a:pPr lvl="1"/>
            <a:r>
              <a:rPr lang="zh-CN" altLang="en-US"/>
              <a:t>该模型相比以往模型进一步加宽和加深了网络结构，它的核心是五组卷积操作，每两组之间做Max-Pooling空间降维。同一组内采用多次连续的3X3卷积，卷积核的数目由较浅组的64增多到最深组的512。</a:t>
            </a:r>
            <a:endParaRPr lang="zh-CN" altLang="en-US"/>
          </a:p>
          <a:p>
            <a:endParaRPr lang="zh-CN" altLang="en-US"/>
          </a:p>
          <a:p>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619125" y="3110230"/>
            <a:ext cx="10953750" cy="36576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22560" y="865505"/>
            <a:ext cx="10947890" cy="5313490"/>
          </a:xfrm>
        </p:spPr>
        <p:txBody>
          <a:bodyPr/>
          <a:p>
            <a:r>
              <a:rPr lang="zh-CN" altLang="en-US"/>
              <a:t>GoogleNet</a:t>
            </a:r>
            <a:endParaRPr lang="zh-CN" altLang="en-US"/>
          </a:p>
          <a:p>
            <a:pPr lvl="1"/>
            <a:r>
              <a:rPr lang="zh-CN" altLang="en-US"/>
              <a:t>GoogleNet在2014年ILSVRC的获得了冠军，包括NIN(Network in Network)模型和Inception模块。</a:t>
            </a:r>
            <a:endParaRPr lang="zh-CN" altLang="en-US"/>
          </a:p>
          <a:p>
            <a:pPr lvl="1"/>
            <a:r>
              <a:rPr lang="zh-CN" altLang="en-US"/>
              <a:t>NIN模型主要有两个特点：</a:t>
            </a:r>
            <a:endParaRPr lang="zh-CN" altLang="en-US"/>
          </a:p>
          <a:p>
            <a:pPr lvl="2"/>
            <a:r>
              <a:rPr lang="zh-CN" altLang="en-US"/>
              <a:t>1) 引入了多层感知卷积网络(Multi-Layer Perceptron Convolution, MLPconv)代替一层线性卷积网络。</a:t>
            </a:r>
            <a:endParaRPr lang="zh-CN" altLang="en-US"/>
          </a:p>
          <a:p>
            <a:pPr lvl="2"/>
            <a:r>
              <a:rPr lang="zh-CN" altLang="en-US"/>
              <a:t>2) NIN模型设计最后一层卷积层包含类别维度大小的特征图，然后采用全局均值池化(Avg-Pooling)替代全连接层。</a:t>
            </a:r>
            <a:endParaRPr lang="zh-CN" altLang="en-US"/>
          </a:p>
        </p:txBody>
      </p:sp>
      <p:pic>
        <p:nvPicPr>
          <p:cNvPr id="3" name="图片 2"/>
          <p:cNvPicPr>
            <a:picLocks noChangeAspect="1"/>
          </p:cNvPicPr>
          <p:nvPr/>
        </p:nvPicPr>
        <p:blipFill>
          <a:blip r:embed="rId1"/>
          <a:stretch>
            <a:fillRect/>
          </a:stretch>
        </p:blipFill>
        <p:spPr>
          <a:xfrm>
            <a:off x="1656715" y="3674110"/>
            <a:ext cx="8976360" cy="313245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CPU</a:t>
            </a:r>
            <a:r>
              <a:rPr lang="zh-CN" altLang="en-US">
                <a:sym typeface="+mn-ea"/>
              </a:rPr>
              <a:t>与</a:t>
            </a:r>
            <a:r>
              <a:rPr lang="en-US" altLang="zh-CN">
                <a:sym typeface="+mn-ea"/>
              </a:rPr>
              <a:t>GPU</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内容占位符 4"/>
          <p:cNvPicPr>
            <a:picLocks noChangeAspect="1"/>
          </p:cNvPicPr>
          <p:nvPr>
            <p:ph idx="1"/>
          </p:nvPr>
        </p:nvPicPr>
        <p:blipFill>
          <a:blip r:embed="rId1"/>
          <a:stretch>
            <a:fillRect/>
          </a:stretch>
        </p:blipFill>
        <p:spPr>
          <a:xfrm>
            <a:off x="1336040" y="1200150"/>
            <a:ext cx="9617710" cy="53136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0820" y="1212215"/>
            <a:ext cx="10947890" cy="5313490"/>
          </a:xfrm>
        </p:spPr>
        <p:txBody>
          <a:bodyPr/>
          <a:p>
            <a:r>
              <a:rPr lang="zh-CN" altLang="en-US"/>
              <a:t>GoogleNet</a:t>
            </a:r>
            <a:endParaRPr lang="zh-CN" altLang="en-US"/>
          </a:p>
          <a:p>
            <a:pPr lvl="1"/>
            <a:r>
              <a:rPr lang="zh-CN" altLang="en-US"/>
              <a:t>GoogleNet整体网络结构，总共22层网络：开始由3层普通的卷积组成；接下来由三组子网络组成，第一组子网络包含2个Inception模块，第二组包含5个Inception模块，第三组包含2个Inception模块；然后接均值池化层、全连接层。</a:t>
            </a:r>
            <a:endParaRPr lang="zh-CN" altLang="en-US"/>
          </a:p>
        </p:txBody>
      </p:sp>
      <p:pic>
        <p:nvPicPr>
          <p:cNvPr id="6" name="图片 5"/>
          <p:cNvPicPr>
            <a:picLocks noChangeAspect="1"/>
          </p:cNvPicPr>
          <p:nvPr/>
        </p:nvPicPr>
        <p:blipFill>
          <a:blip r:embed="rId1"/>
          <a:stretch>
            <a:fillRect/>
          </a:stretch>
        </p:blipFill>
        <p:spPr>
          <a:xfrm>
            <a:off x="159385" y="3172460"/>
            <a:ext cx="11873230" cy="31572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455" y="772160"/>
            <a:ext cx="10947890" cy="5313490"/>
          </a:xfrm>
        </p:spPr>
        <p:txBody>
          <a:bodyPr/>
          <a:p>
            <a:r>
              <a:rPr lang="zh-CN" altLang="en-US"/>
              <a:t>ResNet</a:t>
            </a:r>
            <a:endParaRPr lang="zh-CN" altLang="en-US"/>
          </a:p>
          <a:p>
            <a:pPr lvl="1"/>
            <a:r>
              <a:rPr lang="zh-CN" altLang="en-US"/>
              <a:t>ResNet是2015年ImageNet图像分类、图像物体定位和图像物体检测比赛的冠军。针对训练卷积神经网络时加深网络导致准确度下降的问题，ResNet提出了采用残差学习。在已有设计思路(BN, 小卷积核，全卷积网络)的基础上，引入了残差模块。每个残差模块包含两条路径，其中一条路径是输入特征的直连通路，另一条路径对该特征做两到三次卷积操作得到该特征的残差，最后再将两条路径上的特征相加。</a:t>
            </a:r>
            <a:endParaRPr lang="zh-CN" altLang="en-US"/>
          </a:p>
        </p:txBody>
      </p:sp>
      <p:pic>
        <p:nvPicPr>
          <p:cNvPr id="9" name="图片 8"/>
          <p:cNvPicPr>
            <a:picLocks noChangeAspect="1"/>
          </p:cNvPicPr>
          <p:nvPr/>
        </p:nvPicPr>
        <p:blipFill>
          <a:blip r:embed="rId1"/>
          <a:stretch>
            <a:fillRect/>
          </a:stretch>
        </p:blipFill>
        <p:spPr>
          <a:xfrm>
            <a:off x="3216275" y="3271520"/>
            <a:ext cx="5857875" cy="352425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455" y="1210945"/>
            <a:ext cx="10947890" cy="5313490"/>
          </a:xfrm>
        </p:spPr>
        <p:txBody>
          <a:bodyPr/>
          <a:p>
            <a:r>
              <a:rPr lang="zh-CN" altLang="en-US"/>
              <a:t>ResNet</a:t>
            </a:r>
            <a:endParaRPr lang="zh-CN" altLang="en-US"/>
          </a:p>
          <a:p>
            <a:pPr lvl="1"/>
            <a:endParaRPr lang="zh-CN" altLang="en-US"/>
          </a:p>
        </p:txBody>
      </p:sp>
      <p:pic>
        <p:nvPicPr>
          <p:cNvPr id="10" name="图片 9"/>
          <p:cNvPicPr>
            <a:picLocks noChangeAspect="1"/>
          </p:cNvPicPr>
          <p:nvPr/>
        </p:nvPicPr>
        <p:blipFill>
          <a:blip r:embed="rId1"/>
          <a:stretch>
            <a:fillRect/>
          </a:stretch>
        </p:blipFill>
        <p:spPr>
          <a:xfrm>
            <a:off x="15240" y="2024380"/>
            <a:ext cx="12162155" cy="368744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实验数据集</a:t>
            </a:r>
            <a:endParaRPr lang="zh-CN" altLang="en-US"/>
          </a:p>
          <a:p>
            <a:pPr lvl="1"/>
            <a:r>
              <a:rPr lang="zh-CN" altLang="en-US"/>
              <a:t>通用图像分类公开的标准数据集常用的有CIFAR、ImageNet、COCO等，由于ImageNet数据集较大，下载和训练较慢，为了方便大家学习，我们使用CIFAR10数据集。</a:t>
            </a:r>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5568950" y="2542540"/>
            <a:ext cx="5516880" cy="4223385"/>
          </a:xfrm>
          <a:prstGeom prst="rect">
            <a:avLst/>
          </a:prstGeom>
        </p:spPr>
      </p:pic>
      <p:sp>
        <p:nvSpPr>
          <p:cNvPr id="6" name="文本框 5"/>
          <p:cNvSpPr txBox="1"/>
          <p:nvPr/>
        </p:nvSpPr>
        <p:spPr>
          <a:xfrm>
            <a:off x="671195" y="3463290"/>
            <a:ext cx="5554345" cy="1568450"/>
          </a:xfrm>
          <a:prstGeom prst="rect">
            <a:avLst/>
          </a:prstGeom>
          <a:noFill/>
        </p:spPr>
        <p:txBody>
          <a:bodyPr wrap="square" rtlCol="0">
            <a:spAutoFit/>
          </a:bodyPr>
          <a:p>
            <a:pPr algn="l"/>
            <a:r>
              <a:rPr lang="zh-CN" altLang="en-US" sz="2400">
                <a:solidFill>
                  <a:srgbClr val="C00000"/>
                </a:solidFill>
              </a:rPr>
              <a:t>CIFAR10数据集</a:t>
            </a:r>
            <a:r>
              <a:rPr lang="zh-CN" altLang="en-US" sz="2400">
                <a:solidFill>
                  <a:schemeClr val="bg1"/>
                </a:solidFill>
              </a:rPr>
              <a:t>包含60,000张32x32</a:t>
            </a:r>
            <a:endParaRPr lang="zh-CN" altLang="en-US" sz="2400">
              <a:solidFill>
                <a:schemeClr val="bg1"/>
              </a:solidFill>
            </a:endParaRPr>
          </a:p>
          <a:p>
            <a:pPr algn="l"/>
            <a:r>
              <a:rPr lang="zh-CN" altLang="en-US" sz="2400">
                <a:solidFill>
                  <a:schemeClr val="bg1"/>
                </a:solidFill>
              </a:rPr>
              <a:t>的彩色图片，10个类别，每个类包</a:t>
            </a:r>
            <a:endParaRPr lang="zh-CN" altLang="en-US" sz="2400">
              <a:solidFill>
                <a:schemeClr val="bg1"/>
              </a:solidFill>
            </a:endParaRPr>
          </a:p>
          <a:p>
            <a:pPr algn="l"/>
            <a:r>
              <a:rPr lang="zh-CN" altLang="en-US" sz="2400">
                <a:solidFill>
                  <a:schemeClr val="bg1"/>
                </a:solidFill>
              </a:rPr>
              <a:t>含6,000张。其中50,000张图片作为</a:t>
            </a:r>
            <a:endParaRPr lang="zh-CN" altLang="en-US" sz="2400">
              <a:solidFill>
                <a:schemeClr val="bg1"/>
              </a:solidFill>
            </a:endParaRPr>
          </a:p>
          <a:p>
            <a:pPr algn="l"/>
            <a:r>
              <a:rPr lang="zh-CN" altLang="en-US" sz="2400">
                <a:solidFill>
                  <a:schemeClr val="bg1"/>
                </a:solidFill>
              </a:rPr>
              <a:t>训练集，10000张作为测试集。</a:t>
            </a:r>
            <a:endParaRPr lang="zh-CN" altLang="en-US" sz="2400">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实验思路</a:t>
            </a:r>
            <a:endParaRPr lang="zh-CN" altLang="en-US"/>
          </a:p>
          <a:p>
            <a:pPr lvl="1"/>
            <a:endParaRPr lang="zh-CN" altLang="en-US" sz="2400"/>
          </a:p>
          <a:p>
            <a:pPr lvl="1"/>
            <a:r>
              <a:rPr lang="en-US" altLang="zh-CN"/>
              <a:t>cifar10</a:t>
            </a:r>
            <a:r>
              <a:rPr lang="zh-CN" altLang="en-US"/>
              <a:t>数据集输入输出接口</a:t>
            </a:r>
            <a:r>
              <a:rPr lang="en-US" altLang="zh-CN"/>
              <a:t>:</a:t>
            </a:r>
            <a:endParaRPr lang="zh-CN" altLang="en-US"/>
          </a:p>
          <a:p>
            <a:pPr lvl="2"/>
            <a:r>
              <a:rPr lang="en-US" altLang="zh-CN"/>
              <a:t>images_train, labels_train = cifar10_input.distorted_inputs(cifar10_dir, batch_size)</a:t>
            </a:r>
            <a:endParaRPr lang="en-US" altLang="zh-CN"/>
          </a:p>
          <a:p>
            <a:pPr marL="457200" lvl="1" indent="0">
              <a:buNone/>
            </a:pPr>
            <a:r>
              <a:rPr lang="en-US" altLang="zh-CN"/>
              <a:t>        </a:t>
            </a:r>
            <a:r>
              <a:rPr lang="en-US" altLang="zh-CN" sz="2000"/>
              <a:t> images_test, labels_test = cifar10_input.inputs(eval_data=True, data_dir=cifar10_dir,        </a:t>
            </a:r>
            <a:endParaRPr lang="en-US" altLang="zh-CN" sz="2000"/>
          </a:p>
          <a:p>
            <a:pPr marL="457200" lvl="1" indent="0">
              <a:buNone/>
            </a:pPr>
            <a:r>
              <a:rPr lang="en-US" altLang="zh-CN"/>
              <a:t>         </a:t>
            </a:r>
            <a:r>
              <a:rPr lang="en-US" altLang="zh-CN" sz="2000"/>
              <a:t>batch_size=batch_size)</a:t>
            </a:r>
            <a:endParaRPr lang="en-US" altLang="zh-CN" sz="2000"/>
          </a:p>
          <a:p>
            <a:pPr marL="457200" lvl="1" indent="0">
              <a:buNone/>
            </a:pPr>
            <a:endParaRPr lang="en-US" altLang="zh-CN" sz="2000"/>
          </a:p>
          <a:p>
            <a:pPr marL="457200" lvl="1" indent="0">
              <a:buNone/>
            </a:pPr>
            <a:r>
              <a:rPr lang="en-US" altLang="zh-CN" sz="2000"/>
              <a:t>#定义模型输入与输出</a:t>
            </a:r>
            <a:endParaRPr lang="en-US" altLang="zh-CN" sz="2000"/>
          </a:p>
          <a:p>
            <a:pPr marL="457200" lvl="1" indent="0">
              <a:buNone/>
            </a:pPr>
            <a:r>
              <a:rPr lang="en-US" altLang="zh-CN" sz="2000"/>
              <a:t>    image_holder = tf.placeholder(dtype=tf.float32, shape=[batch_size, 24, 24, 3])</a:t>
            </a:r>
            <a:endParaRPr lang="en-US" altLang="zh-CN" sz="2000"/>
          </a:p>
          <a:p>
            <a:pPr marL="457200" lvl="1" indent="0">
              <a:buNone/>
            </a:pPr>
            <a:r>
              <a:rPr lang="en-US" altLang="zh-CN" sz="2000"/>
              <a:t>    label_holder = tf.placeholder(dtype=tf.int32, shape=[batch_size])</a:t>
            </a:r>
            <a:endParaRPr lang="en-US" altLang="zh-CN" sz="2000"/>
          </a:p>
          <a:p>
            <a:pPr marL="457200" lvl="1" indent="0">
              <a:buNone/>
            </a:pPr>
            <a:endParaRPr lang="en-US" altLang="zh-CN" sz="2000"/>
          </a:p>
          <a:p>
            <a:pPr marL="457200" lvl="1" indent="0">
              <a:buNone/>
            </a:pPr>
            <a:endParaRPr lang="en-US" altLang="zh-CN" sz="2000"/>
          </a:p>
          <a:p>
            <a:pPr marL="457200" lvl="1" indent="0">
              <a:buNone/>
            </a:pPr>
            <a:endParaRPr lang="en-US" altLang="zh-CN" sz="20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实验思路</a:t>
            </a:r>
            <a:endParaRPr lang="zh-CN" altLang="en-US"/>
          </a:p>
          <a:p>
            <a:pPr lvl="1"/>
            <a:endParaRPr lang="zh-CN" altLang="en-US"/>
          </a:p>
        </p:txBody>
      </p:sp>
      <p:sp>
        <p:nvSpPr>
          <p:cNvPr id="3" name="文本框 2"/>
          <p:cNvSpPr txBox="1"/>
          <p:nvPr/>
        </p:nvSpPr>
        <p:spPr>
          <a:xfrm>
            <a:off x="996950" y="1820545"/>
            <a:ext cx="8467725" cy="4707890"/>
          </a:xfrm>
          <a:prstGeom prst="rect">
            <a:avLst/>
          </a:prstGeom>
          <a:noFill/>
        </p:spPr>
        <p:txBody>
          <a:bodyPr wrap="none" rtlCol="0">
            <a:spAutoFit/>
          </a:bodyPr>
          <a:p>
            <a:pPr algn="l"/>
            <a:r>
              <a:rPr lang="zh-CN" altLang="en-US" sz="2000">
                <a:solidFill>
                  <a:schemeClr val="bg1"/>
                </a:solidFill>
              </a:rPr>
              <a:t>#设计第一层卷积层</a:t>
            </a:r>
            <a:endParaRPr lang="zh-CN" altLang="en-US" sz="2000">
              <a:solidFill>
                <a:schemeClr val="bg1"/>
              </a:solidFill>
            </a:endParaRPr>
          </a:p>
          <a:p>
            <a:pPr algn="l"/>
            <a:r>
              <a:rPr lang="zh-CN" altLang="en-US" sz="2000">
                <a:solidFill>
                  <a:schemeClr val="bg1"/>
                </a:solidFill>
              </a:rPr>
              <a:t>    weight1 = variable_with_weight_loss(shape=[5,5,3,64], std=5e-2, w1=0)</a:t>
            </a:r>
            <a:endParaRPr lang="zh-CN" altLang="en-US" sz="2000">
              <a:solidFill>
                <a:schemeClr val="bg1"/>
              </a:solidFill>
            </a:endParaRPr>
          </a:p>
          <a:p>
            <a:pPr algn="l"/>
            <a:r>
              <a:rPr lang="zh-CN" altLang="en-US" sz="2000">
                <a:solidFill>
                  <a:schemeClr val="bg1"/>
                </a:solidFill>
              </a:rPr>
              <a:t>    kernel1 = tf.nn.conv2d(image_holder, weight1, [1,1,1,1], padding='SAME')</a:t>
            </a:r>
            <a:endParaRPr lang="zh-CN" altLang="en-US" sz="2000">
              <a:solidFill>
                <a:schemeClr val="bg1"/>
              </a:solidFill>
            </a:endParaRPr>
          </a:p>
          <a:p>
            <a:pPr algn="l"/>
            <a:r>
              <a:rPr lang="zh-CN" altLang="en-US" sz="2000">
                <a:solidFill>
                  <a:schemeClr val="bg1"/>
                </a:solidFill>
              </a:rPr>
              <a:t>    bais1 = tf.Variable(tf.constant(0.0, dtype=tf.float32, shape=[64]))</a:t>
            </a:r>
            <a:endParaRPr lang="zh-CN" altLang="en-US" sz="2000">
              <a:solidFill>
                <a:schemeClr val="bg1"/>
              </a:solidFill>
            </a:endParaRPr>
          </a:p>
          <a:p>
            <a:pPr algn="l"/>
            <a:r>
              <a:rPr lang="zh-CN" altLang="en-US" sz="2000">
                <a:solidFill>
                  <a:schemeClr val="bg1"/>
                </a:solidFill>
              </a:rPr>
              <a:t>    conv1 = tf.nn.relu(tf.nn.bias_add(kernel1, bais1))</a:t>
            </a:r>
            <a:endParaRPr lang="zh-CN" altLang="en-US" sz="2000">
              <a:solidFill>
                <a:schemeClr val="bg1"/>
              </a:solidFill>
            </a:endParaRPr>
          </a:p>
          <a:p>
            <a:pPr algn="l"/>
            <a:r>
              <a:rPr lang="zh-CN" altLang="en-US" sz="2000">
                <a:solidFill>
                  <a:schemeClr val="bg1"/>
                </a:solidFill>
              </a:rPr>
              <a:t>    pool1 = tf.nn.max_pool(conv1, [1, 3, 3, 1], [1, 2, 2, 1], padding="SAME")</a:t>
            </a:r>
            <a:endParaRPr lang="zh-CN" altLang="en-US" sz="2000">
              <a:solidFill>
                <a:schemeClr val="bg1"/>
              </a:solidFill>
            </a:endParaRPr>
          </a:p>
          <a:p>
            <a:pPr algn="l"/>
            <a:r>
              <a:rPr lang="zh-CN" altLang="en-US" sz="2000">
                <a:solidFill>
                  <a:schemeClr val="bg1"/>
                </a:solidFill>
              </a:rPr>
              <a:t>    norm1 = tf.nn.lrn(pool1, 4, bias=1.0, alpha=0.001 / 9, beta=0.75)</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第二层卷积</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第一层全连接层</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第二层全连接层</a:t>
            </a:r>
            <a:endParaRPr lang="zh-CN" altLang="en-US" sz="2000">
              <a:solidFill>
                <a:schemeClr val="bg1"/>
              </a:solidFill>
            </a:endParaRPr>
          </a:p>
          <a:p>
            <a:pPr algn="l"/>
            <a:endParaRPr lang="zh-CN" altLang="en-US" sz="2000">
              <a:solidFill>
                <a:schemeClr val="bg1"/>
              </a:solidFill>
            </a:endParaRPr>
          </a:p>
          <a:p>
            <a:pPr algn="l"/>
            <a:r>
              <a:rPr lang="zh-CN" altLang="en-US" sz="2000">
                <a:solidFill>
                  <a:schemeClr val="bg1"/>
                </a:solidFill>
              </a:rPr>
              <a:t>最后一层</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实验思路</a:t>
            </a:r>
            <a:endParaRPr lang="zh-CN" altLang="en-US"/>
          </a:p>
        </p:txBody>
      </p:sp>
      <p:pic>
        <p:nvPicPr>
          <p:cNvPr id="3" name="图片 2"/>
          <p:cNvPicPr>
            <a:picLocks noChangeAspect="1"/>
          </p:cNvPicPr>
          <p:nvPr/>
        </p:nvPicPr>
        <p:blipFill>
          <a:blip r:embed="rId1"/>
          <a:stretch>
            <a:fillRect/>
          </a:stretch>
        </p:blipFill>
        <p:spPr>
          <a:xfrm>
            <a:off x="671195" y="2002790"/>
            <a:ext cx="6511925" cy="2347595"/>
          </a:xfrm>
          <a:prstGeom prst="rect">
            <a:avLst/>
          </a:prstGeom>
        </p:spPr>
      </p:pic>
      <p:pic>
        <p:nvPicPr>
          <p:cNvPr id="6" name="图片 5"/>
          <p:cNvPicPr>
            <a:picLocks noChangeAspect="1"/>
          </p:cNvPicPr>
          <p:nvPr/>
        </p:nvPicPr>
        <p:blipFill>
          <a:blip r:embed="rId2"/>
          <a:stretch>
            <a:fillRect/>
          </a:stretch>
        </p:blipFill>
        <p:spPr>
          <a:xfrm>
            <a:off x="671195" y="4512310"/>
            <a:ext cx="11188700" cy="136842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实验可能用到的技巧</a:t>
            </a:r>
            <a:endParaRPr lang="zh-CN" altLang="en-US"/>
          </a:p>
          <a:p>
            <a:pPr lvl="1"/>
            <a:r>
              <a:rPr lang="en-US" altLang="zh-CN"/>
              <a:t>Dropout</a:t>
            </a:r>
            <a:endParaRPr lang="en-US" altLang="zh-CN"/>
          </a:p>
          <a:p>
            <a:pPr lvl="1"/>
            <a:r>
              <a:rPr lang="zh-CN" altLang="en-US"/>
              <a:t>正则化</a:t>
            </a:r>
            <a:endParaRPr lang="en-US" altLang="zh-CN"/>
          </a:p>
          <a:p>
            <a:pPr lvl="1"/>
            <a:r>
              <a:rPr lang="en-US" altLang="zh-CN"/>
              <a:t>BN</a:t>
            </a:r>
            <a:endParaRPr lang="en-US" altLang="zh-CN"/>
          </a:p>
          <a:p>
            <a:pPr lvl="1"/>
            <a:r>
              <a:rPr lang="zh-CN" altLang="en-US"/>
              <a:t>数据增强</a:t>
            </a:r>
            <a:endParaRPr lang="zh-CN" altLang="en-US"/>
          </a:p>
          <a:p>
            <a:pPr lvl="1"/>
            <a:r>
              <a:rPr lang="en-US" altLang="zh-CN"/>
              <a:t>fine-tuning</a:t>
            </a:r>
            <a:endParaRPr lang="en-US" altLang="zh-CN"/>
          </a:p>
          <a:p>
            <a:pPr lvl="1"/>
            <a:r>
              <a:rPr lang="zh-CN" altLang="en-US"/>
              <a:t>调参技巧</a:t>
            </a:r>
            <a:endParaRPr lang="en-US" altLang="zh-CN"/>
          </a:p>
          <a:p>
            <a:pPr lvl="1"/>
            <a:r>
              <a:rPr lang="en-US" altLang="zh-CN"/>
              <a:t>......</a:t>
            </a:r>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实验一：图像分类</a:t>
            </a:r>
            <a:endParaRPr lang="zh-CN" altLang="en-US" dirty="0" smtClean="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实验评价指标</a:t>
            </a:r>
            <a:endParaRPr lang="zh-CN" altLang="en-US"/>
          </a:p>
          <a:p>
            <a:pPr lvl="1"/>
            <a:r>
              <a:rPr lang="zh-CN" altLang="en-US"/>
              <a:t>组队，最多</a:t>
            </a:r>
            <a:r>
              <a:rPr lang="en-US" altLang="zh-CN"/>
              <a:t>3</a:t>
            </a:r>
            <a:r>
              <a:rPr lang="zh-CN" altLang="en-US"/>
              <a:t>人一组</a:t>
            </a:r>
            <a:endParaRPr lang="zh-CN" altLang="en-US"/>
          </a:p>
          <a:p>
            <a:pPr lvl="2"/>
            <a:r>
              <a:rPr lang="zh-CN" altLang="en-US"/>
              <a:t>提交模型</a:t>
            </a:r>
            <a:r>
              <a:rPr lang="en-US" altLang="zh-CN"/>
              <a:t>coding</a:t>
            </a:r>
            <a:endParaRPr lang="en-US" altLang="zh-CN"/>
          </a:p>
          <a:p>
            <a:pPr lvl="2"/>
            <a:r>
              <a:rPr lang="zh-CN" altLang="en-US"/>
              <a:t>最终测试集成绩</a:t>
            </a:r>
            <a:endParaRPr lang="zh-CN" altLang="en-US"/>
          </a:p>
          <a:p>
            <a:pPr lvl="2"/>
            <a:r>
              <a:rPr lang="zh-CN" altLang="en-US"/>
              <a:t>提交论文</a:t>
            </a:r>
            <a:endParaRPr lang="zh-CN" altLang="en-US"/>
          </a:p>
          <a:p>
            <a:pPr lvl="1"/>
            <a:r>
              <a:rPr lang="zh-CN" altLang="en-US"/>
              <a:t>评分标准</a:t>
            </a:r>
            <a:endParaRPr lang="zh-CN" altLang="en-US"/>
          </a:p>
          <a:p>
            <a:pPr lvl="2"/>
            <a:r>
              <a:rPr lang="zh-CN" altLang="en-US"/>
              <a:t>测试集成绩</a:t>
            </a:r>
            <a:endParaRPr lang="zh-CN" altLang="en-US"/>
          </a:p>
          <a:p>
            <a:pPr lvl="2"/>
            <a:r>
              <a:rPr lang="zh-CN" altLang="en-US"/>
              <a:t>论文成果水平（包括撰写水平，模型创新度）</a:t>
            </a:r>
            <a:endParaRPr lang="zh-CN" altLang="en-US"/>
          </a:p>
          <a:p>
            <a:pPr lvl="1"/>
            <a:r>
              <a:rPr lang="zh-CN" altLang="en-US"/>
              <a:t>实验平台，工具，语言不限</a:t>
            </a:r>
            <a:endParaRPr lang="zh-CN" altLang="en-US"/>
          </a:p>
          <a:p>
            <a:pPr lvl="1"/>
            <a:r>
              <a:rPr lang="zh-CN" altLang="en-US"/>
              <a:t>考虑到网上现有的</a:t>
            </a:r>
            <a:r>
              <a:rPr lang="en-US" altLang="zh-CN"/>
              <a:t>coding</a:t>
            </a:r>
            <a:r>
              <a:rPr lang="zh-CN" altLang="en-US"/>
              <a:t>很多，我会在随后放出</a:t>
            </a:r>
            <a:r>
              <a:rPr lang="en-US" altLang="zh-CN"/>
              <a:t>baseline</a:t>
            </a:r>
            <a:r>
              <a:rPr lang="zh-CN" altLang="en-US"/>
              <a:t>，进行实验结果的对比</a:t>
            </a:r>
            <a:endParaRPr lang="en-US"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3" name="文本框 79"/>
          <p:cNvSpPr txBox="1"/>
          <p:nvPr/>
        </p:nvSpPr>
        <p:spPr>
          <a:xfrm>
            <a:off x="7075360" y="1709178"/>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深度</a:t>
            </a:r>
            <a:r>
              <a:rPr lang="zh-CN" altLang="en-US" sz="3200" dirty="0" smtClean="0">
                <a:solidFill>
                  <a:schemeClr val="bg1"/>
                </a:solidFill>
                <a:latin typeface="微软雅黑" panose="020B0503020204020204" pitchFamily="34" charset="-122"/>
                <a:ea typeface="微软雅黑" panose="020B0503020204020204" pitchFamily="34" charset="-122"/>
              </a:rPr>
              <a:t>学习硬件平台</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4" name="文本框 80"/>
          <p:cNvSpPr txBox="1"/>
          <p:nvPr/>
        </p:nvSpPr>
        <p:spPr>
          <a:xfrm>
            <a:off x="7085520" y="2532622"/>
            <a:ext cx="3769995" cy="583565"/>
          </a:xfrm>
          <a:prstGeom prst="rect">
            <a:avLst/>
          </a:prstGeom>
          <a:noFill/>
        </p:spPr>
        <p:txBody>
          <a:bodyPr wrap="none" rtlCol="0">
            <a:spAutoFit/>
          </a:bodyPr>
          <a:lstStyle/>
          <a:p>
            <a:r>
              <a:rPr lang="en-US" altLang="zh-CN" sz="3200" dirty="0" smtClean="0">
                <a:solidFill>
                  <a:schemeClr val="bg1"/>
                </a:solidFill>
                <a:latin typeface="微软雅黑" panose="020B0503020204020204" pitchFamily="34" charset="-122"/>
                <a:ea typeface="微软雅黑" panose="020B0503020204020204" pitchFamily="34" charset="-122"/>
              </a:rPr>
              <a:t>2.</a:t>
            </a:r>
            <a:r>
              <a:rPr lang="zh-CN" altLang="en-US" sz="3200" dirty="0">
                <a:solidFill>
                  <a:schemeClr val="bg1"/>
                </a:solidFill>
                <a:latin typeface="微软雅黑" panose="020B0503020204020204" pitchFamily="34" charset="-122"/>
                <a:ea typeface="微软雅黑" panose="020B0503020204020204" pitchFamily="34" charset="-122"/>
              </a:rPr>
              <a:t>深度学习软件平台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5" name="文本框 81"/>
          <p:cNvSpPr txBox="1"/>
          <p:nvPr/>
        </p:nvSpPr>
        <p:spPr>
          <a:xfrm>
            <a:off x="7085520" y="3356066"/>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实验一：图像分类</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sp>
        <p:nvSpPr>
          <p:cNvPr id="86" name="文本框 82"/>
          <p:cNvSpPr txBox="1"/>
          <p:nvPr/>
        </p:nvSpPr>
        <p:spPr>
          <a:xfrm>
            <a:off x="7075360" y="4179510"/>
            <a:ext cx="3890010" cy="58356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a:t>
            </a:r>
            <a:r>
              <a:rPr lang="en-US" altLang="zh-CN" sz="3200" dirty="0" smtClean="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实验二：机器翻译</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cxnSp>
        <p:nvCxnSpPr>
          <p:cNvPr id="87" name="直接连接符 84"/>
          <p:cNvCxnSpPr/>
          <p:nvPr/>
        </p:nvCxnSpPr>
        <p:spPr>
          <a:xfrm flipV="1">
            <a:off x="6747352"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47352"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47352"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770600" y="3861528"/>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7004564" y="1632342"/>
                <a:ext cx="4086781" cy="664726"/>
              </a:xfrm>
              <a:prstGeom prst="rect">
                <a:avLst/>
              </a:prstGeom>
              <a:blipFill dpi="0" rotWithShape="0">
                <a:blip r:embed="rId1">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47352"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47352"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4" name="直接连接符 86"/>
          <p:cNvCxnSpPr/>
          <p:nvPr/>
        </p:nvCxnSpPr>
        <p:spPr>
          <a:xfrm flipV="1">
            <a:off x="6747352" y="5710308"/>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CPU</a:t>
            </a:r>
            <a:r>
              <a:rPr lang="zh-CN" altLang="en-US">
                <a:sym typeface="+mn-ea"/>
              </a:rPr>
              <a:t>与</a:t>
            </a:r>
            <a:r>
              <a:rPr lang="en-US" altLang="zh-CN">
                <a:sym typeface="+mn-ea"/>
              </a:rPr>
              <a:t>GPU</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6" name="内容占位符 5"/>
          <p:cNvPicPr>
            <a:picLocks noChangeAspect="1"/>
          </p:cNvPicPr>
          <p:nvPr>
            <p:ph idx="1"/>
          </p:nvPr>
        </p:nvPicPr>
        <p:blipFill>
          <a:blip r:embed="rId1"/>
          <a:stretch>
            <a:fillRect/>
          </a:stretch>
        </p:blipFill>
        <p:spPr>
          <a:xfrm>
            <a:off x="671195" y="1200150"/>
            <a:ext cx="10948035" cy="53124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什么是机器翻译（</a:t>
            </a:r>
            <a:r>
              <a:rPr lang="en-US" altLang="zh-CN"/>
              <a:t>Machine Translation</a:t>
            </a:r>
            <a:r>
              <a:rPr lang="zh-CN" altLang="en-US"/>
              <a:t>）</a:t>
            </a:r>
            <a:endParaRPr lang="zh-CN" altLang="en-US"/>
          </a:p>
          <a:p>
            <a:pPr lvl="1"/>
            <a:r>
              <a:rPr lang="en-US" altLang="zh-CN"/>
              <a:t>是用计算机来实现不同语言之间翻译的技术。被翻译的语言通常称为源语言（source language），翻译成的结果语言称为目标语言（target language）。</a:t>
            </a:r>
            <a:endParaRPr lang="en-US" altLang="zh-CN"/>
          </a:p>
          <a:p>
            <a:pPr lvl="1"/>
            <a:endParaRPr lang="en-US" altLang="zh-CN"/>
          </a:p>
          <a:p>
            <a:pPr lvl="1"/>
            <a:endParaRPr lang="en-US" altLang="zh-CN"/>
          </a:p>
          <a:p>
            <a:pPr lvl="1"/>
            <a:r>
              <a:rPr lang="en-US" altLang="zh-CN" sz="2000"/>
              <a:t>基于规则的翻译系统</a:t>
            </a:r>
            <a:endParaRPr lang="en-US" altLang="zh-CN" sz="2000"/>
          </a:p>
          <a:p>
            <a:pPr lvl="1"/>
            <a:r>
              <a:rPr lang="en-US" altLang="zh-CN" sz="2000"/>
              <a:t>统计机器翻译（Statistical Machine Translation, SMT）</a:t>
            </a:r>
            <a:endParaRPr lang="en-US" altLang="zh-CN" sz="2000"/>
          </a:p>
          <a:p>
            <a:pPr lvl="1"/>
            <a:r>
              <a:rPr lang="en-US" altLang="zh-CN" sz="2000"/>
              <a:t>端到端的神经网络机器翻译（End-to-End Neural </a:t>
            </a:r>
            <a:endParaRPr lang="en-US" altLang="zh-CN" sz="2000"/>
          </a:p>
          <a:p>
            <a:pPr marL="457200" lvl="1" indent="0">
              <a:buNone/>
            </a:pPr>
            <a:r>
              <a:rPr lang="en-US" altLang="zh-CN" sz="2000"/>
              <a:t>Machine Translation, End-to-End NMT）</a:t>
            </a:r>
            <a:endParaRPr lang="en-US" altLang="zh-CN" sz="2000"/>
          </a:p>
          <a:p>
            <a:pPr marL="457200" lvl="1" indent="0">
              <a:buNone/>
            </a:pPr>
            <a:endParaRPr lang="en-US" altLang="zh-CN" sz="2000"/>
          </a:p>
        </p:txBody>
      </p:sp>
      <p:pic>
        <p:nvPicPr>
          <p:cNvPr id="3" name="图片 2"/>
          <p:cNvPicPr>
            <a:picLocks noChangeAspect="1"/>
          </p:cNvPicPr>
          <p:nvPr/>
        </p:nvPicPr>
        <p:blipFill>
          <a:blip r:embed="rId1"/>
          <a:stretch>
            <a:fillRect/>
          </a:stretch>
        </p:blipFill>
        <p:spPr>
          <a:xfrm>
            <a:off x="7371715" y="2463800"/>
            <a:ext cx="4614545" cy="3472180"/>
          </a:xfrm>
          <a:prstGeom prst="rect">
            <a:avLst/>
          </a:prstGeom>
        </p:spPr>
      </p:pic>
      <p:pic>
        <p:nvPicPr>
          <p:cNvPr id="6" name="图片 5"/>
          <p:cNvPicPr>
            <a:picLocks noChangeAspect="1"/>
          </p:cNvPicPr>
          <p:nvPr/>
        </p:nvPicPr>
        <p:blipFill>
          <a:blip r:embed="rId2"/>
          <a:stretch>
            <a:fillRect/>
          </a:stretch>
        </p:blipFill>
        <p:spPr>
          <a:xfrm>
            <a:off x="1336675" y="5262245"/>
            <a:ext cx="9518650" cy="15113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机器翻译的历史</a:t>
            </a:r>
            <a:endParaRPr lang="zh-CN" altLang="en-US"/>
          </a:p>
          <a:p>
            <a:pPr lvl="1"/>
            <a:r>
              <a:rPr lang="zh-CN" altLang="en-US"/>
              <a:t>基于规则的机器翻译（RBMT）       双语词典，语言规则（后缀结尾）</a:t>
            </a:r>
            <a:endParaRPr lang="zh-CN" altLang="en-US"/>
          </a:p>
          <a:p>
            <a:pPr lvl="1"/>
            <a:r>
              <a:rPr lang="zh-CN" altLang="en-US"/>
              <a:t>直接机器翻译         将文本分成词，然后翻译这些词，再稍微校正一下形态</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t>语际机器翻译          源文本会被转换成中间表征，并且会被统一用于全世界的所有语言（中间语言）</a:t>
            </a:r>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3033395" y="2638425"/>
            <a:ext cx="6124575" cy="1581150"/>
          </a:xfrm>
          <a:prstGeom prst="rect">
            <a:avLst/>
          </a:prstGeom>
        </p:spPr>
      </p:pic>
      <p:pic>
        <p:nvPicPr>
          <p:cNvPr id="6" name="图片 5"/>
          <p:cNvPicPr>
            <a:picLocks noChangeAspect="1"/>
          </p:cNvPicPr>
          <p:nvPr/>
        </p:nvPicPr>
        <p:blipFill>
          <a:blip r:embed="rId2"/>
          <a:stretch>
            <a:fillRect/>
          </a:stretch>
        </p:blipFill>
        <p:spPr>
          <a:xfrm>
            <a:off x="4835525" y="4854575"/>
            <a:ext cx="4984750" cy="19081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机器翻译的历史</a:t>
            </a:r>
            <a:endParaRPr lang="zh-CN" altLang="en-US"/>
          </a:p>
          <a:p>
            <a:pPr lvl="1"/>
            <a:r>
              <a:rPr lang="zh-CN" altLang="en-US"/>
              <a:t>统计机器翻译（SMT）       两种语言中的同一句子被分成单词，然后再进行匹配。</a:t>
            </a:r>
            <a:endParaRPr lang="zh-CN" altLang="en-US"/>
          </a:p>
          <a:p>
            <a:pPr lvl="1"/>
            <a:endParaRPr lang="zh-CN" altLang="en-US"/>
          </a:p>
          <a:p>
            <a:pPr lvl="1"/>
            <a:endParaRPr lang="zh-CN" altLang="en-US"/>
          </a:p>
          <a:p>
            <a:pPr lvl="1"/>
            <a:endParaRPr lang="zh-CN" altLang="en-US"/>
          </a:p>
          <a:p>
            <a:pPr lvl="1"/>
            <a:endParaRPr lang="zh-CN" altLang="en-US"/>
          </a:p>
          <a:p>
            <a:pPr lvl="1"/>
            <a:r>
              <a:rPr lang="zh-CN" altLang="en-US"/>
              <a:t>基于词的 SMT</a:t>
            </a:r>
            <a:endParaRPr lang="zh-CN" altLang="en-US"/>
          </a:p>
          <a:p>
            <a:pPr lvl="1"/>
            <a:r>
              <a:rPr lang="zh-CN" altLang="en-US"/>
              <a:t>基于短语的 SMT</a:t>
            </a:r>
            <a:endParaRPr lang="zh-CN" altLang="en-US"/>
          </a:p>
          <a:p>
            <a:pPr lvl="1"/>
            <a:r>
              <a:rPr lang="zh-CN" altLang="en-US"/>
              <a:t>基于句法的 SMT</a:t>
            </a:r>
            <a:endParaRPr lang="zh-CN" altLang="en-US"/>
          </a:p>
          <a:p>
            <a:pPr lvl="1"/>
            <a:endParaRPr lang="zh-CN" altLang="en-US"/>
          </a:p>
          <a:p>
            <a:pPr lvl="1"/>
            <a:endParaRPr lang="zh-CN" altLang="en-US"/>
          </a:p>
        </p:txBody>
      </p:sp>
      <p:pic>
        <p:nvPicPr>
          <p:cNvPr id="8" name="图片 7"/>
          <p:cNvPicPr>
            <a:picLocks noChangeAspect="1"/>
          </p:cNvPicPr>
          <p:nvPr/>
        </p:nvPicPr>
        <p:blipFill>
          <a:blip r:embed="rId1"/>
          <a:stretch>
            <a:fillRect/>
          </a:stretch>
        </p:blipFill>
        <p:spPr>
          <a:xfrm>
            <a:off x="3138170" y="2148840"/>
            <a:ext cx="5915025" cy="1638300"/>
          </a:xfrm>
          <a:prstGeom prst="rect">
            <a:avLst/>
          </a:prstGeom>
        </p:spPr>
      </p:pic>
      <p:pic>
        <p:nvPicPr>
          <p:cNvPr id="9" name="图片 8"/>
          <p:cNvPicPr>
            <a:picLocks noChangeAspect="1"/>
          </p:cNvPicPr>
          <p:nvPr/>
        </p:nvPicPr>
        <p:blipFill>
          <a:blip r:embed="rId2"/>
          <a:stretch>
            <a:fillRect/>
          </a:stretch>
        </p:blipFill>
        <p:spPr>
          <a:xfrm>
            <a:off x="5669915" y="3898265"/>
            <a:ext cx="4616450" cy="287655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机器翻译的历史</a:t>
            </a:r>
            <a:endParaRPr lang="zh-CN" altLang="en-US"/>
          </a:p>
          <a:p>
            <a:pPr lvl="1"/>
            <a:r>
              <a:rPr lang="zh-CN" altLang="en-US"/>
              <a:t>神经机器翻译（NMT）</a:t>
            </a:r>
            <a:endParaRPr lang="zh-CN" altLang="en-US"/>
          </a:p>
          <a:p>
            <a:pPr lvl="2"/>
            <a:r>
              <a:rPr lang="zh-CN" altLang="en-US"/>
              <a:t>编码器将源语言句子转换成「意义」向量，然后通过解码器输出翻译结果。</a:t>
            </a:r>
            <a:endParaRPr lang="zh-CN" altLang="en-US"/>
          </a:p>
          <a:p>
            <a:pPr lvl="2"/>
            <a:r>
              <a:rPr lang="zh-CN" altLang="en-US"/>
              <a:t>神经机器翻译能够捕捉语言中的长距离依赖结构，如词性一致、句法结构等，然后输出流利度更高的翻译结果</a:t>
            </a:r>
            <a:endParaRPr lang="zh-CN" altLang="en-US"/>
          </a:p>
          <a:p>
            <a:pPr lvl="2"/>
            <a:endParaRPr lang="zh-CN" altLang="en-US"/>
          </a:p>
          <a:p>
            <a:pPr lvl="1"/>
            <a:r>
              <a:rPr lang="en-US" dirty="0">
                <a:sym typeface="+mn-ea"/>
              </a:rPr>
              <a:t>Useful for machine translation</a:t>
            </a:r>
            <a:endParaRPr lang="en-US" dirty="0">
              <a:sym typeface="+mn-ea"/>
            </a:endParaRPr>
          </a:p>
          <a:p>
            <a:pPr lvl="2"/>
            <a:r>
              <a:rPr lang="en-US" dirty="0">
                <a:sym typeface="+mn-ea"/>
              </a:rPr>
              <a:t>Word ordering: </a:t>
            </a:r>
            <a:r>
              <a:rPr lang="en-US" i="1" dirty="0">
                <a:sym typeface="+mn-ea"/>
              </a:rPr>
              <a:t>p</a:t>
            </a:r>
            <a:r>
              <a:rPr lang="en-US" dirty="0">
                <a:sym typeface="+mn-ea"/>
              </a:rPr>
              <a:t>(the cat is small) &gt; </a:t>
            </a:r>
            <a:r>
              <a:rPr lang="en-US" i="1" dirty="0">
                <a:sym typeface="+mn-ea"/>
              </a:rPr>
              <a:t>p</a:t>
            </a:r>
            <a:r>
              <a:rPr lang="en-US" dirty="0">
                <a:sym typeface="+mn-ea"/>
              </a:rPr>
              <a:t>(small the is cat)</a:t>
            </a:r>
            <a:endParaRPr lang="en-US" dirty="0">
              <a:sym typeface="+mn-ea"/>
            </a:endParaRPr>
          </a:p>
          <a:p>
            <a:pPr lvl="2"/>
            <a:r>
              <a:rPr lang="en-US" dirty="0">
                <a:sym typeface="+mn-ea"/>
              </a:rPr>
              <a:t>Word choice: </a:t>
            </a:r>
            <a:r>
              <a:rPr lang="en-US" i="1" dirty="0">
                <a:sym typeface="+mn-ea"/>
              </a:rPr>
              <a:t>p</a:t>
            </a:r>
            <a:r>
              <a:rPr lang="en-US" dirty="0">
                <a:sym typeface="+mn-ea"/>
              </a:rPr>
              <a:t>(walking home after school) &gt; </a:t>
            </a:r>
            <a:r>
              <a:rPr lang="en-US" i="1" dirty="0">
                <a:sym typeface="+mn-ea"/>
              </a:rPr>
              <a:t>p</a:t>
            </a:r>
            <a:r>
              <a:rPr lang="en-US" dirty="0">
                <a:sym typeface="+mn-ea"/>
              </a:rPr>
              <a:t>(walking house after school)</a:t>
            </a:r>
            <a:endParaRPr lang="en-US" dirty="0"/>
          </a:p>
          <a:p>
            <a:pPr lvl="1"/>
            <a:endParaRPr lang="zh-CN" altLang="en-US"/>
          </a:p>
          <a:p>
            <a:pPr lvl="1"/>
            <a:endParaRPr lang="zh-CN" altLang="en-US"/>
          </a:p>
          <a:p>
            <a:pPr lvl="1"/>
            <a:endParaRPr lang="zh-CN" altLang="en-US"/>
          </a:p>
        </p:txBody>
      </p:sp>
      <p:pic>
        <p:nvPicPr>
          <p:cNvPr id="6" name="图片 5"/>
          <p:cNvPicPr>
            <a:picLocks noChangeAspect="1"/>
          </p:cNvPicPr>
          <p:nvPr/>
        </p:nvPicPr>
        <p:blipFill>
          <a:blip r:embed="rId1"/>
          <a:stretch>
            <a:fillRect/>
          </a:stretch>
        </p:blipFill>
        <p:spPr>
          <a:xfrm>
            <a:off x="7900035" y="4637405"/>
            <a:ext cx="3896360" cy="2104390"/>
          </a:xfrm>
          <a:prstGeom prst="rect">
            <a:avLst/>
          </a:prstGeom>
        </p:spPr>
      </p:pic>
      <p:pic>
        <p:nvPicPr>
          <p:cNvPr id="3" name="图片 2"/>
          <p:cNvPicPr>
            <a:picLocks noChangeAspect="1"/>
          </p:cNvPicPr>
          <p:nvPr/>
        </p:nvPicPr>
        <p:blipFill>
          <a:blip r:embed="rId2"/>
          <a:stretch>
            <a:fillRect/>
          </a:stretch>
        </p:blipFill>
        <p:spPr>
          <a:xfrm>
            <a:off x="671195" y="4637405"/>
            <a:ext cx="6819900" cy="16002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195" y="1095375"/>
            <a:ext cx="10948035" cy="5511800"/>
          </a:xfrm>
        </p:spPr>
        <p:txBody>
          <a:bodyPr>
            <a:normAutofit fontScale="90000"/>
          </a:bodyPr>
          <a:p>
            <a:r>
              <a:rPr lang="zh-CN" altLang="en-US"/>
              <a:t>机器翻译的数据集</a:t>
            </a:r>
            <a:endParaRPr lang="zh-CN" altLang="en-US"/>
          </a:p>
          <a:p>
            <a:r>
              <a:rPr lang="zh-CN" altLang="en-US" sz="2000">
                <a:solidFill>
                  <a:srgbClr val="FF0000"/>
                </a:solidFill>
              </a:rPr>
              <a:t>WMT </a:t>
            </a:r>
            <a:r>
              <a:rPr lang="zh-CN" altLang="en-US" sz="2000"/>
              <a:t>是机器翻译领域的国际顶级评测比赛之一。近年来，几乎所有的研究机构在发表关于机器翻译新方法的论文时，都会以 WMT 数据集作为实验数据，并以 </a:t>
            </a:r>
            <a:r>
              <a:rPr lang="zh-CN" altLang="en-US" sz="2000">
                <a:solidFill>
                  <a:srgbClr val="FF0000"/>
                </a:solidFill>
              </a:rPr>
              <a:t>BLEU</a:t>
            </a:r>
            <a:r>
              <a:rPr lang="zh-CN" altLang="en-US" sz="2000"/>
              <a:t> 评分来衡量方法的有效性，给出一个量化的、可比的翻译质量评估。因此，WMT 数据集已经成为机器翻译领域公认的主流数据集。事实上，WMT 是一个开始自 2006 年 ACL 的国际机器翻译研讨会，提供统一的数据集，内容通常集中于新闻。</a:t>
            </a:r>
            <a:endParaRPr lang="zh-CN" altLang="en-US" sz="2000"/>
          </a:p>
          <a:p>
            <a:endParaRPr lang="zh-CN" altLang="en-US"/>
          </a:p>
          <a:p>
            <a:r>
              <a:rPr lang="zh-CN" altLang="en-US" sz="2400"/>
              <a:t>以wmt16为例，数据集包括新闻，IT domain， biomedical等10个task。而神经机器翻译通常都会使用新闻数据集作为实验数据。Wmt16的新闻数据包括以下language pairs：</a:t>
            </a:r>
            <a:endParaRPr lang="zh-CN" altLang="en-US" sz="2400"/>
          </a:p>
          <a:p>
            <a:r>
              <a:rPr lang="zh-CN" altLang="en-US" sz="2400"/>
              <a:t>• English-German and German-English</a:t>
            </a:r>
            <a:endParaRPr lang="zh-CN" altLang="en-US" sz="2400"/>
          </a:p>
          <a:p>
            <a:r>
              <a:rPr lang="zh-CN" altLang="en-US" sz="2400"/>
              <a:t>• English-Finnish and Finnish-English</a:t>
            </a:r>
            <a:endParaRPr lang="zh-CN" altLang="en-US" sz="2400"/>
          </a:p>
          <a:p>
            <a:r>
              <a:rPr lang="zh-CN" altLang="en-US" sz="2400"/>
              <a:t>• English-Czech and Czech-English</a:t>
            </a:r>
            <a:endParaRPr lang="zh-CN" altLang="en-US" sz="2400"/>
          </a:p>
          <a:p>
            <a:r>
              <a:rPr lang="zh-CN" altLang="en-US" sz="2400"/>
              <a:t>• English-Romanian and Romanian-English </a:t>
            </a:r>
            <a:endParaRPr lang="zh-CN" altLang="en-US" sz="2400"/>
          </a:p>
          <a:p>
            <a:r>
              <a:rPr lang="zh-CN" altLang="en-US" sz="2400"/>
              <a:t>• English-Russian and Russian-English</a:t>
            </a:r>
            <a:endParaRPr lang="zh-CN" altLang="en-US" sz="2400"/>
          </a:p>
          <a:p>
            <a:r>
              <a:rPr lang="zh-CN" altLang="en-US" sz="2400"/>
              <a:t>• English-Turkish and Turkish-English </a:t>
            </a:r>
            <a:endParaRPr lang="zh-CN" altLang="en-US" sz="24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195" y="1095375"/>
            <a:ext cx="10948035" cy="5353050"/>
          </a:xfrm>
        </p:spPr>
        <p:txBody>
          <a:bodyPr>
            <a:normAutofit/>
          </a:bodyPr>
          <a:p>
            <a:r>
              <a:rPr lang="zh-CN" altLang="en-US"/>
              <a:t>机器翻译的数据集</a:t>
            </a:r>
            <a:endParaRPr lang="zh-CN" altLang="en-US"/>
          </a:p>
          <a:p>
            <a:pPr lvl="1"/>
            <a:r>
              <a:rPr lang="zh-CN" altLang="en-US" sz="2400"/>
              <a:t>我们采用</a:t>
            </a:r>
            <a:r>
              <a:rPr lang="zh-CN" altLang="en-US" sz="2400">
                <a:solidFill>
                  <a:srgbClr val="FF0000"/>
                </a:solidFill>
              </a:rPr>
              <a:t>中英文</a:t>
            </a:r>
            <a:r>
              <a:rPr lang="zh-CN" altLang="en-US" sz="2400"/>
              <a:t>的数据集</a:t>
            </a:r>
            <a:endParaRPr lang="zh-CN" altLang="en-US" sz="2400"/>
          </a:p>
          <a:p>
            <a:pPr lvl="1"/>
            <a:endParaRPr lang="zh-CN" altLang="en-US"/>
          </a:p>
          <a:p>
            <a:pPr lvl="1"/>
            <a:r>
              <a:rPr lang="zh-CN" altLang="en-US"/>
              <a:t>训练集 </a:t>
            </a:r>
            <a:r>
              <a:rPr lang="en-US" altLang="zh-CN"/>
              <a:t>200W</a:t>
            </a:r>
            <a:r>
              <a:rPr lang="zh-CN" altLang="en-US"/>
              <a:t>行中英文匹配对语料</a:t>
            </a:r>
            <a:endParaRPr lang="zh-CN" altLang="en-US"/>
          </a:p>
          <a:p>
            <a:pPr lvl="1"/>
            <a:r>
              <a:rPr lang="zh-CN" altLang="en-US"/>
              <a:t>测试集和验证集各</a:t>
            </a:r>
            <a:r>
              <a:rPr lang="en-US" altLang="zh-CN"/>
              <a:t>80W</a:t>
            </a:r>
            <a:r>
              <a:rPr lang="zh-CN" altLang="en-US"/>
              <a:t>行</a:t>
            </a:r>
            <a:endParaRPr lang="zh-CN" altLang="en-US"/>
          </a:p>
          <a:p>
            <a:pPr lvl="1"/>
            <a:endParaRPr lang="zh-CN" altLang="en-US"/>
          </a:p>
          <a:p>
            <a:pPr lvl="1"/>
            <a:r>
              <a:rPr lang="zh-CN" altLang="en-US"/>
              <a:t>例子：</a:t>
            </a:r>
            <a:endParaRPr lang="zh-CN" altLang="en-US"/>
          </a:p>
          <a:p>
            <a:pPr lvl="2"/>
            <a:r>
              <a:rPr lang="zh-CN" altLang="en-US"/>
              <a:t>嘿, 你可以在0.007kb以内的代码里转置一个矩阵吗 ? </a:t>
            </a:r>
            <a:endParaRPr lang="zh-CN" altLang="en-US"/>
          </a:p>
          <a:p>
            <a:pPr marL="914400" lvl="2" indent="0">
              <a:buNone/>
            </a:pPr>
            <a:r>
              <a:rPr lang="zh-CN" altLang="en-US"/>
              <a:t>                                       </a:t>
            </a:r>
            <a:endParaRPr lang="zh-CN" altLang="en-US"/>
          </a:p>
          <a:p>
            <a:pPr lvl="2"/>
            <a:endParaRPr lang="zh-CN" altLang="en-US"/>
          </a:p>
          <a:p>
            <a:pPr lvl="2"/>
            <a:r>
              <a:rPr lang="zh-CN" altLang="en-US"/>
              <a:t>Hey, can you write code to transpose a matrix in 0.007 KB or less?</a:t>
            </a:r>
            <a:endParaRPr lang="zh-CN" altLang="en-US"/>
          </a:p>
          <a:p>
            <a:pPr lvl="2"/>
            <a:endParaRPr lang="zh-CN" altLang="en-US"/>
          </a:p>
          <a:p>
            <a:pPr lvl="2"/>
            <a:endParaRPr lang="zh-CN" altLang="en-US"/>
          </a:p>
          <a:p>
            <a:pPr lvl="1"/>
            <a:endParaRPr lang="zh-CN" altLang="en-US"/>
          </a:p>
          <a:p>
            <a:endParaRPr lang="zh-CN" altLang="en-US" sz="2400"/>
          </a:p>
          <a:p>
            <a:endParaRPr lang="zh-CN" altLang="en-US" sz="2400"/>
          </a:p>
        </p:txBody>
      </p:sp>
      <p:sp>
        <p:nvSpPr>
          <p:cNvPr id="3" name="上下箭头 2"/>
          <p:cNvSpPr/>
          <p:nvPr/>
        </p:nvSpPr>
        <p:spPr>
          <a:xfrm>
            <a:off x="4684395" y="4353560"/>
            <a:ext cx="240030" cy="561340"/>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机器翻译的一些模型</a:t>
            </a:r>
            <a:endParaRPr lang="zh-CN" altLang="en-US"/>
          </a:p>
          <a:p>
            <a:pPr lvl="1"/>
            <a:r>
              <a:rPr lang="en-US" altLang="zh-CN"/>
              <a:t>Seq2seq</a:t>
            </a:r>
            <a:endParaRPr lang="en-US" altLang="zh-CN"/>
          </a:p>
          <a:p>
            <a:pPr lvl="2"/>
            <a:endParaRPr lang="en-US" altLang="zh-CN"/>
          </a:p>
          <a:p>
            <a:pPr lvl="1"/>
            <a:r>
              <a:rPr lang="en-US" altLang="zh-CN"/>
              <a:t>NMT + Attention</a:t>
            </a:r>
            <a:endParaRPr lang="en-US" altLang="zh-CN"/>
          </a:p>
          <a:p>
            <a:pPr lvl="2"/>
            <a:endParaRPr lang="en-US" altLang="zh-CN"/>
          </a:p>
          <a:p>
            <a:pPr lvl="1"/>
            <a:r>
              <a:rPr lang="en-US" altLang="zh-CN"/>
              <a:t>Fairseq</a:t>
            </a:r>
            <a:r>
              <a:rPr lang="zh-CN" altLang="en-US"/>
              <a:t>（A Convolutional Encoder Model </a:t>
            </a:r>
            <a:endParaRPr lang="zh-CN" altLang="en-US"/>
          </a:p>
          <a:p>
            <a:pPr marL="457200" lvl="1" indent="0">
              <a:buNone/>
            </a:pPr>
            <a:r>
              <a:rPr lang="zh-CN" altLang="en-US"/>
              <a:t>for Neural Machine Translation）</a:t>
            </a:r>
            <a:endParaRPr lang="zh-CN" altLang="en-US"/>
          </a:p>
          <a:p>
            <a:pPr marL="457200" lvl="1" indent="0">
              <a:buNone/>
            </a:pPr>
            <a:endParaRPr lang="zh-CN" altLang="en-US"/>
          </a:p>
          <a:p>
            <a:pPr lvl="1"/>
            <a:r>
              <a:rPr lang="zh-CN" altLang="en-US"/>
              <a:t>Transformer</a:t>
            </a:r>
            <a:endParaRPr lang="zh-CN" altLang="en-US"/>
          </a:p>
          <a:p>
            <a:pPr lvl="1"/>
            <a:endParaRPr lang="zh-CN" altLang="en-US"/>
          </a:p>
          <a:p>
            <a:pPr lvl="1"/>
            <a:r>
              <a:rPr lang="en-US" altLang="zh-CN"/>
              <a:t>NUMT</a:t>
            </a:r>
            <a:r>
              <a:rPr lang="zh-CN" altLang="en-US"/>
              <a:t>（Neural Unsupervised Machine </a:t>
            </a:r>
            <a:endParaRPr lang="zh-CN" altLang="en-US"/>
          </a:p>
          <a:p>
            <a:pPr marL="457200" lvl="1" indent="0">
              <a:buNone/>
            </a:pPr>
            <a:r>
              <a:rPr lang="zh-CN" altLang="en-US"/>
              <a:t>Translation）</a:t>
            </a:r>
            <a:endParaRPr lang="zh-CN" altLang="en-US"/>
          </a:p>
          <a:p>
            <a:pPr marL="457200" lvl="1" indent="0">
              <a:buNone/>
            </a:pPr>
            <a:endParaRPr lang="zh-CN" altLang="en-US"/>
          </a:p>
          <a:p>
            <a:pPr marL="457200" lvl="1" indent="0">
              <a:buNone/>
            </a:pPr>
            <a:endParaRPr lang="zh-CN" altLang="en-US"/>
          </a:p>
          <a:p>
            <a:pPr marL="457200" lvl="1" indent="0">
              <a:buNone/>
            </a:pPr>
            <a:endParaRPr lang="en-US" altLang="zh-CN"/>
          </a:p>
          <a:p>
            <a:pPr lvl="1"/>
            <a:endParaRPr lang="en-US" altLang="zh-CN"/>
          </a:p>
        </p:txBody>
      </p:sp>
      <p:pic>
        <p:nvPicPr>
          <p:cNvPr id="3" name="图片 2"/>
          <p:cNvPicPr>
            <a:picLocks noChangeAspect="1"/>
          </p:cNvPicPr>
          <p:nvPr/>
        </p:nvPicPr>
        <p:blipFill>
          <a:blip r:embed="rId1"/>
          <a:stretch>
            <a:fillRect/>
          </a:stretch>
        </p:blipFill>
        <p:spPr>
          <a:xfrm>
            <a:off x="8098790" y="946785"/>
            <a:ext cx="3025140" cy="3181350"/>
          </a:xfrm>
          <a:prstGeom prst="rect">
            <a:avLst/>
          </a:prstGeom>
        </p:spPr>
      </p:pic>
      <p:pic>
        <p:nvPicPr>
          <p:cNvPr id="6" name="图片 5"/>
          <p:cNvPicPr>
            <a:picLocks noChangeAspect="1"/>
          </p:cNvPicPr>
          <p:nvPr/>
        </p:nvPicPr>
        <p:blipFill>
          <a:blip r:embed="rId2"/>
          <a:stretch>
            <a:fillRect/>
          </a:stretch>
        </p:blipFill>
        <p:spPr>
          <a:xfrm>
            <a:off x="6954520" y="4322445"/>
            <a:ext cx="4169410" cy="242760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神经机器翻译中的一些概念</a:t>
            </a:r>
            <a:endParaRPr lang="en-US" altLang="zh-CN"/>
          </a:p>
          <a:p>
            <a:pPr lvl="2"/>
            <a:endParaRPr lang="en-US" altLang="zh-CN"/>
          </a:p>
          <a:p>
            <a:pPr lvl="1"/>
            <a:r>
              <a:rPr lang="zh-CN" altLang="en-US"/>
              <a:t>源语言与目标语言</a:t>
            </a:r>
            <a:endParaRPr lang="zh-CN" altLang="en-US"/>
          </a:p>
          <a:p>
            <a:pPr lvl="1"/>
            <a:endParaRPr lang="zh-CN" altLang="en-US"/>
          </a:p>
          <a:p>
            <a:pPr lvl="1"/>
            <a:r>
              <a:rPr lang="zh-CN" altLang="en-US"/>
              <a:t>词表 </a:t>
            </a:r>
            <a:r>
              <a:rPr lang="en-US" altLang="zh-CN"/>
              <a:t>One-hot</a:t>
            </a:r>
            <a:endParaRPr lang="en-US" altLang="zh-CN"/>
          </a:p>
          <a:p>
            <a:pPr lvl="1"/>
            <a:endParaRPr lang="en-US" altLang="zh-CN"/>
          </a:p>
          <a:p>
            <a:pPr lvl="1"/>
            <a:r>
              <a:rPr lang="en-US" altLang="zh-CN"/>
              <a:t>Embedding</a:t>
            </a:r>
            <a:endParaRPr lang="en-US" altLang="zh-CN"/>
          </a:p>
          <a:p>
            <a:pPr lvl="1"/>
            <a:endParaRPr lang="en-US" altLang="zh-CN"/>
          </a:p>
          <a:p>
            <a:pPr lvl="1"/>
            <a:r>
              <a:rPr lang="en-US" altLang="zh-CN"/>
              <a:t>Encoder </a:t>
            </a:r>
            <a:r>
              <a:rPr lang="zh-CN" altLang="en-US"/>
              <a:t>与 </a:t>
            </a:r>
            <a:r>
              <a:rPr lang="en-US" altLang="zh-CN"/>
              <a:t>Decoder</a:t>
            </a:r>
            <a:endParaRPr lang="en-US" altLang="zh-CN"/>
          </a:p>
          <a:p>
            <a:pPr lvl="1"/>
            <a:endParaRPr lang="en-US" altLang="zh-CN"/>
          </a:p>
          <a:p>
            <a:pPr lvl="1"/>
            <a:r>
              <a:rPr lang="en-US" altLang="zh-CN"/>
              <a:t>Softmax</a:t>
            </a:r>
            <a:r>
              <a:rPr lang="zh-CN" altLang="en-US"/>
              <a:t>函数</a:t>
            </a:r>
            <a:endParaRPr lang="zh-CN" altLang="en-US"/>
          </a:p>
          <a:p>
            <a:pPr lvl="1"/>
            <a:endParaRPr lang="en-US" altLang="zh-CN"/>
          </a:p>
          <a:p>
            <a:pPr lvl="1"/>
            <a:r>
              <a:rPr lang="en-US" altLang="zh-CN"/>
              <a:t>Beam search</a:t>
            </a:r>
            <a:endParaRPr lang="zh-CN" altLang="en-US"/>
          </a:p>
          <a:p>
            <a:pPr lvl="1"/>
            <a:endParaRPr lang="zh-CN" altLang="en-US"/>
          </a:p>
          <a:p>
            <a:pPr lvl="1"/>
            <a:endParaRPr lang="zh-CN" altLang="en-US"/>
          </a:p>
          <a:p>
            <a:pPr lvl="1"/>
            <a:endParaRPr lang="zh-CN" altLang="en-US"/>
          </a:p>
          <a:p>
            <a:pPr lvl="1"/>
            <a:endParaRPr lang="zh-CN" altLang="en-US"/>
          </a:p>
          <a:p>
            <a:pPr marL="457200" lvl="1" indent="0">
              <a:buNone/>
            </a:pPr>
            <a:endParaRPr lang="zh-CN" altLang="en-US"/>
          </a:p>
          <a:p>
            <a:pPr marL="457200" lvl="1" indent="0">
              <a:buNone/>
            </a:pPr>
            <a:endParaRPr lang="en-US" altLang="zh-CN"/>
          </a:p>
          <a:p>
            <a:pPr lvl="1"/>
            <a:endParaRPr lang="en-US" altLang="zh-CN"/>
          </a:p>
        </p:txBody>
      </p:sp>
      <p:pic>
        <p:nvPicPr>
          <p:cNvPr id="7" name="图片 6"/>
          <p:cNvPicPr>
            <a:picLocks noChangeAspect="1"/>
          </p:cNvPicPr>
          <p:nvPr/>
        </p:nvPicPr>
        <p:blipFill>
          <a:blip r:embed="rId1"/>
          <a:stretch>
            <a:fillRect/>
          </a:stretch>
        </p:blipFill>
        <p:spPr>
          <a:xfrm>
            <a:off x="5227320" y="1802765"/>
            <a:ext cx="6768465" cy="485648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6" name="Content Placeholder 2"/>
          <p:cNvSpPr>
            <a:spLocks noGrp="1"/>
          </p:cNvSpPr>
          <p:nvPr/>
        </p:nvSpPr>
        <p:spPr>
          <a:xfrm>
            <a:off x="590082" y="1249586"/>
            <a:ext cx="11029615" cy="36783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solidFill>
                  <a:schemeClr val="bg1"/>
                </a:solidFill>
              </a:rPr>
              <a:t>RNN</a:t>
            </a:r>
            <a:endParaRPr lang="en-US" sz="2000" dirty="0">
              <a:solidFill>
                <a:schemeClr val="bg1"/>
              </a:solidFill>
            </a:endParaRPr>
          </a:p>
          <a:p>
            <a:r>
              <a:rPr lang="en-US" sz="2000" dirty="0">
                <a:solidFill>
                  <a:schemeClr val="bg1"/>
                </a:solidFill>
              </a:rPr>
              <a:t>Given list of word vectors:  x</a:t>
            </a:r>
            <a:r>
              <a:rPr lang="en-US" sz="2000" baseline="-25000" dirty="0">
                <a:solidFill>
                  <a:schemeClr val="bg1"/>
                </a:solidFill>
              </a:rPr>
              <a:t>1</a:t>
            </a:r>
            <a:r>
              <a:rPr lang="en-US" sz="2000" dirty="0">
                <a:solidFill>
                  <a:schemeClr val="bg1"/>
                </a:solidFill>
              </a:rPr>
              <a:t>,x</a:t>
            </a:r>
            <a:r>
              <a:rPr lang="en-US" sz="2000" baseline="-25000" dirty="0">
                <a:solidFill>
                  <a:schemeClr val="bg1"/>
                </a:solidFill>
              </a:rPr>
              <a:t>2</a:t>
            </a:r>
            <a:r>
              <a:rPr lang="en-US" sz="2000" dirty="0">
                <a:solidFill>
                  <a:schemeClr val="bg1"/>
                </a:solidFill>
              </a:rPr>
              <a:t>,…,x</a:t>
            </a:r>
            <a:r>
              <a:rPr lang="en-US" sz="2000" baseline="-25000" dirty="0">
                <a:solidFill>
                  <a:schemeClr val="bg1"/>
                </a:solidFill>
              </a:rPr>
              <a:t>t-1</a:t>
            </a:r>
            <a:r>
              <a:rPr lang="en-US" sz="2000" dirty="0">
                <a:solidFill>
                  <a:schemeClr val="bg1"/>
                </a:solidFill>
              </a:rPr>
              <a:t>,x</a:t>
            </a:r>
            <a:r>
              <a:rPr lang="en-US" sz="2000" baseline="-25000" dirty="0">
                <a:solidFill>
                  <a:schemeClr val="bg1"/>
                </a:solidFill>
              </a:rPr>
              <a:t>t</a:t>
            </a:r>
            <a:r>
              <a:rPr lang="en-US" sz="2000" dirty="0">
                <a:solidFill>
                  <a:schemeClr val="bg1"/>
                </a:solidFill>
              </a:rPr>
              <a:t>,…,</a:t>
            </a:r>
            <a:r>
              <a:rPr lang="en-US" sz="2000" dirty="0" err="1">
                <a:solidFill>
                  <a:schemeClr val="bg1"/>
                </a:solidFill>
              </a:rPr>
              <a:t>x</a:t>
            </a:r>
            <a:r>
              <a:rPr lang="en-US" sz="2000" baseline="-25000" dirty="0" err="1">
                <a:solidFill>
                  <a:schemeClr val="bg1"/>
                </a:solidFill>
              </a:rPr>
              <a:t>T</a:t>
            </a:r>
            <a:endParaRPr lang="en-US" sz="2000" baseline="-25000" dirty="0">
              <a:solidFill>
                <a:schemeClr val="bg1"/>
              </a:solidFill>
            </a:endParaRPr>
          </a:p>
          <a:p>
            <a:r>
              <a:rPr lang="en-US" sz="2000" dirty="0">
                <a:solidFill>
                  <a:schemeClr val="bg1"/>
                </a:solidFill>
              </a:rPr>
              <a:t>At a single time step:</a:t>
            </a:r>
            <a:endParaRPr lang="en-US" sz="2000" dirty="0">
              <a:solidFill>
                <a:schemeClr val="bg1"/>
              </a:solidFill>
            </a:endParaRPr>
          </a:p>
          <a:p>
            <a:pPr lvl="1">
              <a:buFont typeface="Courier New" panose="02070309020205020404" pitchFamily="49" charset="0"/>
              <a:buChar char="o"/>
            </a:pPr>
            <a:r>
              <a:rPr lang="en-US" sz="1800" dirty="0">
                <a:solidFill>
                  <a:schemeClr val="bg1"/>
                </a:solidFill>
              </a:rPr>
              <a:t>the relationship to compute the hidden layer output features at each time-step t</a:t>
            </a:r>
            <a:endParaRPr lang="en-US" sz="1800" dirty="0">
              <a:solidFill>
                <a:schemeClr val="bg1"/>
              </a:solidFill>
            </a:endParaRPr>
          </a:p>
          <a:p>
            <a:pPr lvl="1">
              <a:buFont typeface="Courier New" panose="02070309020205020404" pitchFamily="49" charset="0"/>
              <a:buChar char="o"/>
            </a:pPr>
            <a:r>
              <a:rPr lang="en-US" sz="1800" dirty="0">
                <a:solidFill>
                  <a:schemeClr val="bg1"/>
                </a:solidFill>
              </a:rPr>
              <a:t>the output probability distribution over the vocabulary at each time-step t.</a:t>
            </a:r>
            <a:endParaRPr lang="en-US" dirty="0">
              <a:solidFill>
                <a:schemeClr val="bg1"/>
              </a:solidFill>
            </a:endParaRPr>
          </a:p>
          <a:p>
            <a:pPr lvl="1">
              <a:buFont typeface="Courier New" panose="02070309020205020404" pitchFamily="49" charset="0"/>
              <a:buChar char="o"/>
            </a:pPr>
            <a:endParaRPr lang="en-US" baseline="-25000" dirty="0">
              <a:solidFill>
                <a:schemeClr val="bg1"/>
              </a:solidFill>
            </a:endParaRPr>
          </a:p>
          <a:p>
            <a:pPr lvl="1">
              <a:buFont typeface="Courier New" panose="02070309020205020404" pitchFamily="49" charset="0"/>
              <a:buChar char="o"/>
            </a:pPr>
            <a:endParaRPr lang="en-US" baseline="-25000" dirty="0">
              <a:solidFill>
                <a:schemeClr val="bg1"/>
              </a:solidFill>
            </a:endParaRPr>
          </a:p>
          <a:p>
            <a:pPr lvl="1">
              <a:buFont typeface="Courier New" panose="02070309020205020404" pitchFamily="49" charset="0"/>
              <a:buChar char="o"/>
            </a:pPr>
            <a:endParaRPr lang="en-US" baseline="-25000" dirty="0">
              <a:solidFill>
                <a:schemeClr val="bg1"/>
              </a:solidFill>
            </a:endParaRPr>
          </a:p>
          <a:p>
            <a:pPr lvl="1">
              <a:buFont typeface="Courier New" panose="02070309020205020404" pitchFamily="49" charset="0"/>
              <a:buChar char="o"/>
            </a:pPr>
            <a:endParaRPr lang="en-US" baseline="-25000" dirty="0"/>
          </a:p>
          <a:p>
            <a:pPr lvl="1">
              <a:buFont typeface="Courier New" panose="02070309020205020404" pitchFamily="49" charset="0"/>
              <a:buChar char="o"/>
            </a:pPr>
            <a:endParaRPr lang="en-US" baseline="-25000" dirty="0"/>
          </a:p>
        </p:txBody>
      </p:sp>
      <p:pic>
        <p:nvPicPr>
          <p:cNvPr id="7"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28098" y="1158777"/>
            <a:ext cx="3000794" cy="476316"/>
          </a:xfrm>
          <a:prstGeom prst="rect">
            <a:avLst/>
          </a:prstGeom>
        </p:spPr>
      </p:pic>
      <p:pic>
        <p:nvPicPr>
          <p:cNvPr id="8"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48" y="1709388"/>
            <a:ext cx="2276793" cy="400106"/>
          </a:xfrm>
          <a:prstGeom prst="rect">
            <a:avLst/>
          </a:prstGeom>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364" y="2173601"/>
            <a:ext cx="3924848" cy="495369"/>
          </a:xfrm>
          <a:prstGeom prst="rect">
            <a:avLst/>
          </a:prstGeom>
        </p:spPr>
      </p:pic>
      <p:pic>
        <p:nvPicPr>
          <p:cNvPr id="10"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0110" y="3930015"/>
            <a:ext cx="3177540" cy="2698750"/>
          </a:xfrm>
          <a:prstGeom prst="rect">
            <a:avLst/>
          </a:prstGeom>
        </p:spPr>
      </p:pic>
      <p:pic>
        <p:nvPicPr>
          <p:cNvPr id="11"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515" y="3943985"/>
            <a:ext cx="2868295" cy="2671445"/>
          </a:xfrm>
          <a:prstGeom prst="rect">
            <a:avLst/>
          </a:prstGeom>
        </p:spPr>
      </p:pic>
      <p:cxnSp>
        <p:nvCxnSpPr>
          <p:cNvPr id="12" name="Straight Arrow Connector 10"/>
          <p:cNvCxnSpPr/>
          <p:nvPr/>
        </p:nvCxnSpPr>
        <p:spPr>
          <a:xfrm>
            <a:off x="3536339" y="5238443"/>
            <a:ext cx="71948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6"/>
          <a:stretch>
            <a:fillRect/>
          </a:stretch>
        </p:blipFill>
        <p:spPr>
          <a:xfrm>
            <a:off x="422275" y="4138930"/>
            <a:ext cx="5469890" cy="219837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LSTM &amp; GRU</a:t>
            </a:r>
            <a:endParaRPr lang="en-US" altLang="zh-CN"/>
          </a:p>
          <a:p>
            <a:pPr lvl="1"/>
            <a:endParaRPr lang="en-US" altLang="zh-CN"/>
          </a:p>
        </p:txBody>
      </p:sp>
      <p:pic>
        <p:nvPicPr>
          <p:cNvPr id="3" name="图片 2"/>
          <p:cNvPicPr>
            <a:picLocks noChangeAspect="1"/>
          </p:cNvPicPr>
          <p:nvPr/>
        </p:nvPicPr>
        <p:blipFill>
          <a:blip r:embed="rId1"/>
          <a:stretch>
            <a:fillRect/>
          </a:stretch>
        </p:blipFill>
        <p:spPr>
          <a:xfrm>
            <a:off x="671195" y="1854200"/>
            <a:ext cx="4750435" cy="1891030"/>
          </a:xfrm>
          <a:prstGeom prst="rect">
            <a:avLst/>
          </a:prstGeom>
        </p:spPr>
      </p:pic>
      <p:pic>
        <p:nvPicPr>
          <p:cNvPr id="6" name="图片 5"/>
          <p:cNvPicPr>
            <a:picLocks noChangeAspect="1"/>
          </p:cNvPicPr>
          <p:nvPr/>
        </p:nvPicPr>
        <p:blipFill>
          <a:blip r:embed="rId2"/>
          <a:stretch>
            <a:fillRect/>
          </a:stretch>
        </p:blipFill>
        <p:spPr>
          <a:xfrm>
            <a:off x="5876290" y="1200150"/>
            <a:ext cx="4750435" cy="1862455"/>
          </a:xfrm>
          <a:prstGeom prst="rect">
            <a:avLst/>
          </a:prstGeom>
        </p:spPr>
      </p:pic>
      <p:pic>
        <p:nvPicPr>
          <p:cNvPr id="7" name="图片 6"/>
          <p:cNvPicPr>
            <a:picLocks noChangeAspect="1"/>
          </p:cNvPicPr>
          <p:nvPr/>
        </p:nvPicPr>
        <p:blipFill>
          <a:blip r:embed="rId3"/>
          <a:stretch>
            <a:fillRect/>
          </a:stretch>
        </p:blipFill>
        <p:spPr>
          <a:xfrm>
            <a:off x="8806815" y="3235960"/>
            <a:ext cx="2434590" cy="635000"/>
          </a:xfrm>
          <a:prstGeom prst="rect">
            <a:avLst/>
          </a:prstGeom>
        </p:spPr>
      </p:pic>
      <p:pic>
        <p:nvPicPr>
          <p:cNvPr id="8" name="图片 7"/>
          <p:cNvPicPr>
            <a:picLocks noChangeAspect="1"/>
          </p:cNvPicPr>
          <p:nvPr/>
        </p:nvPicPr>
        <p:blipFill>
          <a:blip r:embed="rId4"/>
          <a:stretch>
            <a:fillRect/>
          </a:stretch>
        </p:blipFill>
        <p:spPr>
          <a:xfrm>
            <a:off x="8806180" y="3914140"/>
            <a:ext cx="2435225" cy="863600"/>
          </a:xfrm>
          <a:prstGeom prst="rect">
            <a:avLst/>
          </a:prstGeom>
        </p:spPr>
      </p:pic>
      <p:pic>
        <p:nvPicPr>
          <p:cNvPr id="9" name="图片 8"/>
          <p:cNvPicPr>
            <a:picLocks noChangeAspect="1"/>
          </p:cNvPicPr>
          <p:nvPr/>
        </p:nvPicPr>
        <p:blipFill>
          <a:blip r:embed="rId5"/>
          <a:stretch>
            <a:fillRect/>
          </a:stretch>
        </p:blipFill>
        <p:spPr>
          <a:xfrm>
            <a:off x="8806180" y="4810760"/>
            <a:ext cx="2434590" cy="748030"/>
          </a:xfrm>
          <a:prstGeom prst="rect">
            <a:avLst/>
          </a:prstGeom>
        </p:spPr>
      </p:pic>
      <p:pic>
        <p:nvPicPr>
          <p:cNvPr id="10" name="图片 9"/>
          <p:cNvPicPr>
            <a:picLocks noChangeAspect="1"/>
          </p:cNvPicPr>
          <p:nvPr/>
        </p:nvPicPr>
        <p:blipFill>
          <a:blip r:embed="rId6"/>
          <a:stretch>
            <a:fillRect/>
          </a:stretch>
        </p:blipFill>
        <p:spPr>
          <a:xfrm>
            <a:off x="8806180" y="5597525"/>
            <a:ext cx="2434590" cy="902335"/>
          </a:xfrm>
          <a:prstGeom prst="rect">
            <a:avLst/>
          </a:prstGeom>
        </p:spPr>
      </p:pic>
      <p:pic>
        <p:nvPicPr>
          <p:cNvPr id="11" name="图片 10"/>
          <p:cNvPicPr>
            <a:picLocks noChangeAspect="1"/>
          </p:cNvPicPr>
          <p:nvPr/>
        </p:nvPicPr>
        <p:blipFill>
          <a:blip r:embed="rId7"/>
          <a:stretch>
            <a:fillRect/>
          </a:stretch>
        </p:blipFill>
        <p:spPr>
          <a:xfrm>
            <a:off x="671195" y="4065270"/>
            <a:ext cx="7019925" cy="22383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CPU</a:t>
            </a:r>
            <a:r>
              <a:rPr lang="zh-CN" altLang="en-US">
                <a:sym typeface="+mn-ea"/>
              </a:rPr>
              <a:t>与</a:t>
            </a:r>
            <a:r>
              <a:rPr lang="en-US" altLang="zh-CN">
                <a:sym typeface="+mn-ea"/>
              </a:rPr>
              <a:t>GPU</a:t>
            </a:r>
            <a:endParaRPr lang="zh-CN" altLang="en-US"/>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6" name="内容占位符 5"/>
          <p:cNvPicPr>
            <a:picLocks noChangeAspect="1"/>
          </p:cNvPicPr>
          <p:nvPr>
            <p:ph idx="1"/>
          </p:nvPr>
        </p:nvPicPr>
        <p:blipFill>
          <a:blip r:embed="rId1"/>
          <a:stretch>
            <a:fillRect/>
          </a:stretch>
        </p:blipFill>
        <p:spPr>
          <a:xfrm>
            <a:off x="671195" y="1259205"/>
            <a:ext cx="10948035" cy="51949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Seq2Seq</a:t>
            </a:r>
            <a:endParaRPr lang="en-US" altLang="zh-CN"/>
          </a:p>
          <a:p>
            <a:endParaRPr lang="en-US" altLang="zh-CN"/>
          </a:p>
          <a:p>
            <a:endParaRPr lang="en-US" altLang="zh-CN"/>
          </a:p>
          <a:p>
            <a:endParaRPr lang="en-US" altLang="zh-CN"/>
          </a:p>
          <a:p>
            <a:endParaRPr lang="en-US" altLang="zh-CN"/>
          </a:p>
          <a:p>
            <a:endParaRPr lang="en-US" altLang="zh-CN"/>
          </a:p>
          <a:p>
            <a:r>
              <a:rPr lang="en-US" altLang="zh-CN" sz="2000"/>
              <a:t>Encoder</a:t>
            </a:r>
            <a:r>
              <a:rPr lang="zh-CN" altLang="en-US" sz="2000"/>
              <a:t>部分将源语言编码成语义向量</a:t>
            </a:r>
            <a:r>
              <a:rPr lang="en-US" altLang="zh-CN" sz="2000"/>
              <a:t>c</a:t>
            </a:r>
            <a:endParaRPr lang="en-US" altLang="zh-CN" sz="2000"/>
          </a:p>
          <a:p>
            <a:r>
              <a:rPr lang="en-US" altLang="zh-CN" sz="2000"/>
              <a:t>Decoder</a:t>
            </a:r>
            <a:r>
              <a:rPr lang="zh-CN" altLang="en-US" sz="2000"/>
              <a:t>部分负责将语义向量</a:t>
            </a:r>
            <a:r>
              <a:rPr lang="en-US" altLang="zh-CN" sz="2000"/>
              <a:t>c</a:t>
            </a:r>
            <a:r>
              <a:rPr lang="zh-CN" altLang="en-US" sz="2000"/>
              <a:t>解码成目标语言</a:t>
            </a:r>
            <a:endParaRPr lang="zh-CN" altLang="en-US" sz="2000"/>
          </a:p>
          <a:p>
            <a:r>
              <a:rPr lang="zh-CN" altLang="en-US" sz="2000"/>
              <a:t>用途广泛，用于机器翻译，对话系统，文本摘要，文本</a:t>
            </a:r>
            <a:endParaRPr lang="zh-CN" altLang="en-US" sz="2000"/>
          </a:p>
          <a:p>
            <a:pPr marL="0" indent="0">
              <a:buNone/>
            </a:pPr>
            <a:r>
              <a:rPr lang="zh-CN" altLang="en-US" sz="2000"/>
              <a:t>生成（写诗），阅读理解，语音合成等等</a:t>
            </a:r>
            <a:endParaRPr lang="zh-CN" altLang="en-US" sz="2000"/>
          </a:p>
          <a:p>
            <a:endParaRPr lang="en-US" altLang="zh-CN" sz="20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a:p>
          <a:p>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1847850" y="2003425"/>
            <a:ext cx="8496300" cy="1962150"/>
          </a:xfrm>
          <a:prstGeom prst="rect">
            <a:avLst/>
          </a:prstGeom>
        </p:spPr>
      </p:pic>
      <p:pic>
        <p:nvPicPr>
          <p:cNvPr id="6" name="图片 5"/>
          <p:cNvPicPr>
            <a:picLocks noChangeAspect="1"/>
          </p:cNvPicPr>
          <p:nvPr/>
        </p:nvPicPr>
        <p:blipFill>
          <a:blip r:embed="rId2"/>
          <a:stretch>
            <a:fillRect/>
          </a:stretch>
        </p:blipFill>
        <p:spPr>
          <a:xfrm>
            <a:off x="7226935" y="4069715"/>
            <a:ext cx="4392295" cy="273367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Seq2Seq</a:t>
            </a:r>
            <a:endParaRPr lang="zh-CN" altLang="en-US" sz="2000"/>
          </a:p>
          <a:p>
            <a:endParaRPr lang="en-US" altLang="zh-CN" sz="20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sz="2400"/>
          </a:p>
          <a:p>
            <a:pPr lvl="1"/>
            <a:endParaRPr lang="en-US" altLang="zh-CN"/>
          </a:p>
          <a:p>
            <a:endParaRPr lang="zh-CN" altLang="en-US"/>
          </a:p>
          <a:p>
            <a:pPr lvl="1"/>
            <a:endParaRPr lang="zh-CN" altLang="en-US"/>
          </a:p>
        </p:txBody>
      </p:sp>
      <p:pic>
        <p:nvPicPr>
          <p:cNvPr id="7" name="图片 6"/>
          <p:cNvPicPr>
            <a:picLocks noChangeAspect="1"/>
          </p:cNvPicPr>
          <p:nvPr/>
        </p:nvPicPr>
        <p:blipFill>
          <a:blip r:embed="rId1"/>
          <a:stretch>
            <a:fillRect/>
          </a:stretch>
        </p:blipFill>
        <p:spPr>
          <a:xfrm>
            <a:off x="492125" y="1722755"/>
            <a:ext cx="11306175" cy="4905375"/>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Attention</a:t>
            </a:r>
            <a:endParaRPr lang="en-US" altLang="zh-CN"/>
          </a:p>
          <a:p>
            <a:pPr lvl="1"/>
            <a:r>
              <a:rPr lang="zh-CN" altLang="en-US"/>
              <a:t>Neural Machine Translation by Jointly Learning to Align and Translate</a:t>
            </a:r>
            <a:endParaRPr lang="zh-CN" altLang="en-US"/>
          </a:p>
          <a:p>
            <a:pPr lvl="1"/>
            <a:endParaRPr lang="zh-CN" altLang="en-US"/>
          </a:p>
          <a:p>
            <a:pPr lvl="1"/>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7997825" y="2226945"/>
            <a:ext cx="4053840" cy="4192270"/>
          </a:xfrm>
          <a:prstGeom prst="rect">
            <a:avLst/>
          </a:prstGeom>
        </p:spPr>
      </p:pic>
      <p:pic>
        <p:nvPicPr>
          <p:cNvPr id="6" name="图片 5"/>
          <p:cNvPicPr>
            <a:picLocks noChangeAspect="1"/>
          </p:cNvPicPr>
          <p:nvPr/>
        </p:nvPicPr>
        <p:blipFill>
          <a:blip r:embed="rId2"/>
          <a:stretch>
            <a:fillRect/>
          </a:stretch>
        </p:blipFill>
        <p:spPr>
          <a:xfrm>
            <a:off x="441325" y="2226945"/>
            <a:ext cx="3181350" cy="4133850"/>
          </a:xfrm>
          <a:prstGeom prst="rect">
            <a:avLst/>
          </a:prstGeom>
        </p:spPr>
      </p:pic>
      <p:pic>
        <p:nvPicPr>
          <p:cNvPr id="11" name="图片 10"/>
          <p:cNvPicPr>
            <a:picLocks noChangeAspect="1"/>
          </p:cNvPicPr>
          <p:nvPr/>
        </p:nvPicPr>
        <p:blipFill>
          <a:blip r:embed="rId3"/>
          <a:stretch>
            <a:fillRect/>
          </a:stretch>
        </p:blipFill>
        <p:spPr>
          <a:xfrm>
            <a:off x="3676015" y="2320925"/>
            <a:ext cx="4276725" cy="590550"/>
          </a:xfrm>
          <a:prstGeom prst="rect">
            <a:avLst/>
          </a:prstGeom>
        </p:spPr>
      </p:pic>
      <p:pic>
        <p:nvPicPr>
          <p:cNvPr id="12" name="图片 11"/>
          <p:cNvPicPr>
            <a:picLocks noChangeAspect="1"/>
          </p:cNvPicPr>
          <p:nvPr/>
        </p:nvPicPr>
        <p:blipFill>
          <a:blip r:embed="rId4"/>
          <a:stretch>
            <a:fillRect/>
          </a:stretch>
        </p:blipFill>
        <p:spPr>
          <a:xfrm>
            <a:off x="4533265" y="2987040"/>
            <a:ext cx="2562225" cy="561975"/>
          </a:xfrm>
          <a:prstGeom prst="rect">
            <a:avLst/>
          </a:prstGeom>
        </p:spPr>
      </p:pic>
      <p:pic>
        <p:nvPicPr>
          <p:cNvPr id="13" name="图片 12"/>
          <p:cNvPicPr>
            <a:picLocks noChangeAspect="1"/>
          </p:cNvPicPr>
          <p:nvPr/>
        </p:nvPicPr>
        <p:blipFill>
          <a:blip r:embed="rId5"/>
          <a:stretch>
            <a:fillRect/>
          </a:stretch>
        </p:blipFill>
        <p:spPr>
          <a:xfrm>
            <a:off x="4761865" y="3616325"/>
            <a:ext cx="2105025" cy="1028700"/>
          </a:xfrm>
          <a:prstGeom prst="rect">
            <a:avLst/>
          </a:prstGeom>
        </p:spPr>
      </p:pic>
      <p:pic>
        <p:nvPicPr>
          <p:cNvPr id="14" name="图片 13"/>
          <p:cNvPicPr>
            <a:picLocks noChangeAspect="1"/>
          </p:cNvPicPr>
          <p:nvPr/>
        </p:nvPicPr>
        <p:blipFill>
          <a:blip r:embed="rId6"/>
          <a:stretch>
            <a:fillRect/>
          </a:stretch>
        </p:blipFill>
        <p:spPr>
          <a:xfrm>
            <a:off x="4423410" y="4731385"/>
            <a:ext cx="2781300" cy="1552575"/>
          </a:xfrm>
          <a:prstGeom prst="rect">
            <a:avLst/>
          </a:prstGeom>
        </p:spPr>
      </p:pic>
      <p:pic>
        <p:nvPicPr>
          <p:cNvPr id="15" name="图片 14"/>
          <p:cNvPicPr>
            <a:picLocks noChangeAspect="1"/>
          </p:cNvPicPr>
          <p:nvPr/>
        </p:nvPicPr>
        <p:blipFill>
          <a:blip r:embed="rId7"/>
          <a:stretch>
            <a:fillRect/>
          </a:stretch>
        </p:blipFill>
        <p:spPr>
          <a:xfrm>
            <a:off x="3658235" y="6334125"/>
            <a:ext cx="4305300" cy="40957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Attention</a:t>
            </a:r>
            <a:endParaRPr lang="en-US" altLang="zh-CN"/>
          </a:p>
          <a:p>
            <a:pPr lvl="1"/>
            <a:endParaRPr lang="zh-CN" altLang="en-US"/>
          </a:p>
        </p:txBody>
      </p:sp>
      <p:pic>
        <p:nvPicPr>
          <p:cNvPr id="7" name="图片 6"/>
          <p:cNvPicPr>
            <a:picLocks noChangeAspect="1"/>
          </p:cNvPicPr>
          <p:nvPr/>
        </p:nvPicPr>
        <p:blipFill>
          <a:blip r:embed="rId1"/>
          <a:stretch>
            <a:fillRect/>
          </a:stretch>
        </p:blipFill>
        <p:spPr>
          <a:xfrm>
            <a:off x="449580" y="2014220"/>
            <a:ext cx="11391900" cy="41910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Facebook</a:t>
            </a:r>
            <a:r>
              <a:rPr lang="zh-CN" altLang="en-US"/>
              <a:t>的</a:t>
            </a:r>
            <a:r>
              <a:rPr lang="en-US" altLang="zh-CN"/>
              <a:t>CNN</a:t>
            </a:r>
            <a:r>
              <a:rPr lang="zh-CN" altLang="en-US"/>
              <a:t>翻译模型</a:t>
            </a:r>
            <a:endParaRPr lang="zh-CN" altLang="en-US"/>
          </a:p>
          <a:p>
            <a:pPr lvl="1"/>
            <a:r>
              <a:rPr lang="zh-CN" altLang="en-US"/>
              <a:t>Convolutional Sequence to Sequence Learning</a:t>
            </a:r>
            <a:endParaRPr lang="zh-CN" altLang="en-US"/>
          </a:p>
          <a:p>
            <a:pPr lvl="1"/>
            <a:endParaRPr lang="zh-CN" altLang="en-US"/>
          </a:p>
          <a:p>
            <a:pPr lvl="1"/>
            <a:r>
              <a:rPr lang="zh-CN" altLang="en-US" sz="2400"/>
              <a:t>摒弃了</a:t>
            </a:r>
            <a:r>
              <a:rPr lang="en-US" altLang="zh-CN" sz="2400"/>
              <a:t>RNN</a:t>
            </a:r>
            <a:r>
              <a:rPr lang="zh-CN" altLang="en-US" sz="2400"/>
              <a:t>的结构</a:t>
            </a:r>
            <a:endParaRPr lang="zh-CN" altLang="en-US" sz="2400"/>
          </a:p>
          <a:p>
            <a:pPr lvl="1"/>
            <a:r>
              <a:rPr lang="zh-CN" altLang="en-US" sz="2400"/>
              <a:t>能够更加快速地进行训练（</a:t>
            </a:r>
            <a:endParaRPr lang="zh-CN" altLang="en-US" sz="2400"/>
          </a:p>
          <a:p>
            <a:pPr marL="457200" lvl="1" indent="0">
              <a:buNone/>
            </a:pPr>
            <a:r>
              <a:rPr lang="en-US" altLang="zh-CN" sz="2400"/>
              <a:t>CNN</a:t>
            </a:r>
            <a:r>
              <a:rPr lang="zh-CN" altLang="en-US" sz="2400"/>
              <a:t>可以并行训练的特性）</a:t>
            </a:r>
            <a:endParaRPr lang="zh-CN" altLang="en-US" sz="2400"/>
          </a:p>
          <a:p>
            <a:pPr marL="457200" lvl="1" indent="0">
              <a:buNone/>
            </a:pPr>
            <a:endParaRPr lang="zh-CN" altLang="en-US"/>
          </a:p>
          <a:p>
            <a:endParaRPr lang="zh-CN" altLang="en-US"/>
          </a:p>
        </p:txBody>
      </p:sp>
      <p:pic>
        <p:nvPicPr>
          <p:cNvPr id="3" name="图片 2" descr="fairseq"/>
          <p:cNvPicPr>
            <a:picLocks noChangeAspect="1"/>
          </p:cNvPicPr>
          <p:nvPr/>
        </p:nvPicPr>
        <p:blipFill>
          <a:blip r:embed="rId1"/>
          <a:stretch>
            <a:fillRect/>
          </a:stretch>
        </p:blipFill>
        <p:spPr>
          <a:xfrm>
            <a:off x="5523230" y="2335530"/>
            <a:ext cx="6096000" cy="362902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Facebook</a:t>
            </a:r>
            <a:r>
              <a:rPr lang="zh-CN" altLang="en-US"/>
              <a:t>的</a:t>
            </a:r>
            <a:r>
              <a:rPr lang="en-US" altLang="zh-CN"/>
              <a:t>CNN</a:t>
            </a:r>
            <a:r>
              <a:rPr lang="zh-CN" altLang="en-US"/>
              <a:t>翻译模型</a:t>
            </a:r>
            <a:endParaRPr lang="zh-CN" altLang="en-US"/>
          </a:p>
          <a:p>
            <a:pPr lvl="1"/>
            <a:r>
              <a:rPr lang="zh-CN" altLang="en-US"/>
              <a:t>Convolutional Sequence to Sequence Learning</a:t>
            </a:r>
            <a:endParaRPr lang="zh-CN" altLang="en-US"/>
          </a:p>
          <a:p>
            <a:pPr lvl="1"/>
            <a:endParaRPr lang="zh-CN" altLang="en-US"/>
          </a:p>
          <a:p>
            <a:pPr lvl="1"/>
            <a:r>
              <a:rPr lang="zh-CN" altLang="en-US"/>
              <a:t>input element representations </a:t>
            </a:r>
            <a:endParaRPr lang="zh-CN" altLang="en-US"/>
          </a:p>
          <a:p>
            <a:pPr marL="457200" lvl="1" indent="0">
              <a:buNone/>
            </a:pPr>
            <a:r>
              <a:rPr lang="zh-CN" altLang="en-US"/>
              <a:t>e = (w1 + p1, . . . , wm + pm)</a:t>
            </a:r>
            <a:endParaRPr lang="zh-CN" altLang="en-US"/>
          </a:p>
          <a:p>
            <a:pPr marL="457200" lvl="1" indent="0">
              <a:buNone/>
            </a:pPr>
            <a:endParaRPr lang="zh-CN" altLang="en-US"/>
          </a:p>
          <a:p>
            <a:pPr lvl="1"/>
            <a:r>
              <a:rPr lang="zh-CN" altLang="en-US"/>
              <a:t>v([A B]) = A ⊗ σ(B)     </a:t>
            </a:r>
            <a:r>
              <a:rPr lang="en-US" altLang="zh-CN"/>
              <a:t>GLU </a:t>
            </a:r>
            <a:r>
              <a:rPr lang="zh-CN" altLang="en-US"/>
              <a:t>单元</a:t>
            </a:r>
            <a:endParaRPr lang="zh-CN" altLang="en-US"/>
          </a:p>
          <a:p>
            <a:pPr lvl="1"/>
            <a:endParaRPr lang="zh-CN" altLang="en-US"/>
          </a:p>
          <a:p>
            <a:pPr lvl="1"/>
            <a:endParaRPr lang="en-US" altLang="zh-CN"/>
          </a:p>
          <a:p>
            <a:pPr lvl="1"/>
            <a:endParaRPr lang="zh-CN" altLang="en-US"/>
          </a:p>
          <a:p>
            <a:pPr lvl="1"/>
            <a:endParaRPr lang="zh-CN" altLang="en-US"/>
          </a:p>
          <a:p>
            <a:pPr lvl="1"/>
            <a:endParaRPr lang="zh-CN" altLang="en-US"/>
          </a:p>
          <a:p>
            <a:pPr marL="457200" lvl="1" indent="0">
              <a:buNone/>
            </a:pPr>
            <a:endParaRPr lang="zh-CN" altLang="en-US"/>
          </a:p>
        </p:txBody>
      </p:sp>
      <p:pic>
        <p:nvPicPr>
          <p:cNvPr id="6" name="图片 5"/>
          <p:cNvPicPr>
            <a:picLocks noChangeAspect="1"/>
          </p:cNvPicPr>
          <p:nvPr/>
        </p:nvPicPr>
        <p:blipFill>
          <a:blip r:embed="rId1"/>
          <a:stretch>
            <a:fillRect/>
          </a:stretch>
        </p:blipFill>
        <p:spPr>
          <a:xfrm>
            <a:off x="7498080" y="1263015"/>
            <a:ext cx="4121150" cy="518795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Transformer</a:t>
            </a:r>
            <a:endParaRPr lang="zh-CN" altLang="en-US"/>
          </a:p>
          <a:p>
            <a:pPr lvl="1"/>
            <a:r>
              <a:rPr lang="zh-CN" altLang="en-US"/>
              <a:t>Attention is all you need</a:t>
            </a:r>
            <a:endParaRPr lang="zh-CN" altLang="en-US"/>
          </a:p>
          <a:p>
            <a:pPr lvl="1"/>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7433945" y="1056005"/>
            <a:ext cx="3963670" cy="5457825"/>
          </a:xfrm>
          <a:prstGeom prst="rect">
            <a:avLst/>
          </a:prstGeom>
        </p:spPr>
      </p:pic>
      <p:pic>
        <p:nvPicPr>
          <p:cNvPr id="6" name="图片 5"/>
          <p:cNvPicPr>
            <a:picLocks noChangeAspect="1"/>
          </p:cNvPicPr>
          <p:nvPr/>
        </p:nvPicPr>
        <p:blipFill>
          <a:blip r:embed="rId2"/>
          <a:stretch>
            <a:fillRect/>
          </a:stretch>
        </p:blipFill>
        <p:spPr>
          <a:xfrm>
            <a:off x="441325" y="2218055"/>
            <a:ext cx="6734175" cy="391477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a:t>神经无监督翻译模型（</a:t>
            </a:r>
            <a:r>
              <a:rPr lang="en-US" altLang="zh-CN"/>
              <a:t>NUMT</a:t>
            </a:r>
            <a:r>
              <a:rPr lang="zh-CN" altLang="en-US"/>
              <a:t>）</a:t>
            </a:r>
            <a:endParaRPr lang="zh-CN" altLang="en-US"/>
          </a:p>
          <a:p>
            <a:pPr lvl="1"/>
            <a:r>
              <a:rPr lang="zh-CN" altLang="en-US"/>
              <a:t>Phrase-Based &amp; Neural Unsupervised Machine Translation</a:t>
            </a:r>
            <a:endParaRPr lang="zh-CN" altLang="en-US" sz="2400"/>
          </a:p>
          <a:p>
            <a:pPr lvl="1"/>
            <a:endParaRPr lang="zh-CN" altLang="en-US"/>
          </a:p>
          <a:p>
            <a:pPr lvl="1"/>
            <a:r>
              <a:rPr lang="zh-CN" altLang="en-US"/>
              <a:t>无监督意味着不再需要平行语料</a:t>
            </a:r>
            <a:endParaRPr lang="zh-CN" altLang="en-US"/>
          </a:p>
          <a:p>
            <a:pPr lvl="1"/>
            <a:r>
              <a:rPr lang="zh-CN" altLang="en-US"/>
              <a:t>解决机器翻译中的冷启动问题</a:t>
            </a:r>
            <a:endParaRPr lang="zh-CN" altLang="en-US"/>
          </a:p>
          <a:p>
            <a:pPr lvl="1"/>
            <a:endParaRPr lang="zh-CN" altLang="en-US"/>
          </a:p>
        </p:txBody>
      </p:sp>
      <p:pic>
        <p:nvPicPr>
          <p:cNvPr id="3" name="图片 2"/>
          <p:cNvPicPr>
            <a:picLocks noChangeAspect="1"/>
          </p:cNvPicPr>
          <p:nvPr/>
        </p:nvPicPr>
        <p:blipFill>
          <a:blip r:embed="rId1"/>
          <a:stretch>
            <a:fillRect/>
          </a:stretch>
        </p:blipFill>
        <p:spPr>
          <a:xfrm>
            <a:off x="671195" y="3721735"/>
            <a:ext cx="6611620" cy="1847215"/>
          </a:xfrm>
          <a:prstGeom prst="rect">
            <a:avLst/>
          </a:prstGeom>
        </p:spPr>
      </p:pic>
      <p:pic>
        <p:nvPicPr>
          <p:cNvPr id="6" name="图片 5"/>
          <p:cNvPicPr>
            <a:picLocks noChangeAspect="1"/>
          </p:cNvPicPr>
          <p:nvPr/>
        </p:nvPicPr>
        <p:blipFill>
          <a:blip r:embed="rId2"/>
          <a:stretch>
            <a:fillRect/>
          </a:stretch>
        </p:blipFill>
        <p:spPr>
          <a:xfrm>
            <a:off x="7751445" y="2081530"/>
            <a:ext cx="4242435" cy="2350135"/>
          </a:xfrm>
          <a:prstGeom prst="rect">
            <a:avLst/>
          </a:prstGeom>
        </p:spPr>
      </p:pic>
      <p:pic>
        <p:nvPicPr>
          <p:cNvPr id="7" name="图片 6"/>
          <p:cNvPicPr>
            <a:picLocks noChangeAspect="1"/>
          </p:cNvPicPr>
          <p:nvPr/>
        </p:nvPicPr>
        <p:blipFill>
          <a:blip r:embed="rId3"/>
          <a:stretch>
            <a:fillRect/>
          </a:stretch>
        </p:blipFill>
        <p:spPr>
          <a:xfrm>
            <a:off x="8228965" y="4511040"/>
            <a:ext cx="3287395" cy="229298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a:xfrm>
            <a:off x="671195" y="1200150"/>
            <a:ext cx="10948035" cy="4558665"/>
          </a:xfrm>
        </p:spPr>
        <p:txBody>
          <a:bodyPr>
            <a:normAutofit/>
          </a:bodyPr>
          <a:p>
            <a:r>
              <a:rPr lang="zh-CN" altLang="en-US"/>
              <a:t>评价指标</a:t>
            </a:r>
            <a:endParaRPr lang="zh-CN" altLang="en-US"/>
          </a:p>
          <a:p>
            <a:pPr lvl="1"/>
            <a:r>
              <a:rPr lang="en-US" altLang="zh-CN"/>
              <a:t>BLUE</a:t>
            </a:r>
            <a:r>
              <a:rPr lang="zh-CN" altLang="en-US"/>
              <a:t>值</a:t>
            </a:r>
            <a:endParaRPr lang="zh-CN" altLang="en-US"/>
          </a:p>
          <a:p>
            <a:pPr lvl="2"/>
            <a:r>
              <a:rPr lang="zh-CN" altLang="en-US"/>
              <a:t>“改进版的n-gram”加上“过短惩罚因子”</a:t>
            </a:r>
            <a:endParaRPr lang="zh-CN" altLang="en-US"/>
          </a:p>
          <a:p>
            <a:pPr lvl="2"/>
            <a:r>
              <a:rPr lang="zh-CN" altLang="en-US"/>
              <a:t>BLEU的取值范围是[0,1]，0最差，1最好</a:t>
            </a:r>
            <a:endParaRPr lang="zh-CN" altLang="en-US"/>
          </a:p>
          <a:p>
            <a:pPr lvl="1"/>
            <a:endParaRPr lang="zh-CN" altLang="en-US"/>
          </a:p>
          <a:p>
            <a:pPr lvl="1"/>
            <a:r>
              <a:rPr lang="zh-CN" altLang="en-US"/>
              <a:t>候选译文（Predicted）</a:t>
            </a:r>
            <a:endParaRPr lang="zh-CN" altLang="en-US"/>
          </a:p>
          <a:p>
            <a:pPr lvl="1"/>
            <a:r>
              <a:rPr lang="zh-CN" altLang="en-US"/>
              <a:t>参考译文（Gold Standard） </a:t>
            </a:r>
            <a:endParaRPr lang="zh-CN" altLang="en-US"/>
          </a:p>
          <a:p>
            <a:pPr lvl="1"/>
            <a:endParaRPr lang="zh-CN" altLang="en-US"/>
          </a:p>
          <a:p>
            <a:pPr lvl="1"/>
            <a:r>
              <a:rPr lang="zh-CN" altLang="en-US"/>
              <a:t>计算</a:t>
            </a:r>
            <a:r>
              <a:rPr lang="en-US" altLang="zh-CN"/>
              <a:t>N-gram</a:t>
            </a:r>
            <a:r>
              <a:rPr lang="zh-CN" altLang="en-US"/>
              <a:t>值，取其均值作为右边的式子</a:t>
            </a:r>
            <a:endParaRPr lang="zh-CN" altLang="en-US"/>
          </a:p>
          <a:p>
            <a:pPr lvl="1"/>
            <a:r>
              <a:rPr lang="zh-CN" altLang="en-US"/>
              <a:t>左边则是对译文做过短的惩罚</a:t>
            </a:r>
            <a:r>
              <a:rPr lang="en-US" altLang="zh-CN"/>
              <a:t>ji</a:t>
            </a:r>
            <a:endParaRPr lang="en-US" altLang="zh-CN"/>
          </a:p>
        </p:txBody>
      </p:sp>
      <p:pic>
        <p:nvPicPr>
          <p:cNvPr id="3" name="图片 2"/>
          <p:cNvPicPr>
            <a:picLocks noChangeAspect="1"/>
          </p:cNvPicPr>
          <p:nvPr/>
        </p:nvPicPr>
        <p:blipFill>
          <a:blip r:embed="rId1"/>
          <a:stretch>
            <a:fillRect/>
          </a:stretch>
        </p:blipFill>
        <p:spPr>
          <a:xfrm>
            <a:off x="7421880" y="2002155"/>
            <a:ext cx="3381375" cy="2390775"/>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zh-CN" altLang="en-US" sz="2800"/>
              <a:t>Large vocabulary problem</a:t>
            </a:r>
            <a:endParaRPr lang="zh-CN" altLang="en-US" sz="2800"/>
          </a:p>
          <a:p>
            <a:pPr lvl="1"/>
            <a:r>
              <a:rPr lang="zh-CN" altLang="en-US" sz="2400"/>
              <a:t>Fixed vocabulary for both sides-&gt;out-of-vocabulary words</a:t>
            </a:r>
            <a:endParaRPr lang="zh-CN" altLang="en-US" sz="2400"/>
          </a:p>
          <a:p>
            <a:pPr lvl="1"/>
            <a:r>
              <a:rPr lang="zh-CN" altLang="en-US" sz="2800"/>
              <a:t>pos&lt;UNK&gt; [1]</a:t>
            </a:r>
            <a:endParaRPr lang="zh-CN" altLang="en-US" sz="2800"/>
          </a:p>
          <a:p>
            <a:pPr lvl="1"/>
            <a:r>
              <a:rPr lang="zh-CN" altLang="en-US" sz="2800"/>
              <a:t>Character-level NMT [2]</a:t>
            </a:r>
            <a:endParaRPr lang="zh-CN" altLang="en-US" sz="2800"/>
          </a:p>
          <a:p>
            <a:pPr lvl="1"/>
            <a:r>
              <a:rPr lang="zh-CN" altLang="en-US" sz="2800"/>
              <a:t>byte-pair encoding (BPE) techniques [3]</a:t>
            </a:r>
            <a:endParaRPr lang="zh-CN" altLang="en-US" sz="2800"/>
          </a:p>
          <a:p>
            <a:pPr lvl="1"/>
            <a:r>
              <a:rPr lang="zh-CN" altLang="en-US" sz="2800"/>
              <a:t>split words into sub-words </a:t>
            </a:r>
            <a:endParaRPr lang="zh-CN" altLang="en-US" sz="2800"/>
          </a:p>
          <a:p>
            <a:pPr lvl="1"/>
            <a:endParaRPr lang="zh-CN" altLang="en-US" sz="2800"/>
          </a:p>
          <a:p>
            <a:pPr lvl="0"/>
            <a:r>
              <a:rPr lang="zh-CN" altLang="en-US"/>
              <a:t>词向量预训练</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CPU</a:t>
            </a:r>
            <a:r>
              <a:rPr lang="zh-CN" altLang="en-US"/>
              <a:t>与</a:t>
            </a:r>
            <a:r>
              <a:rPr lang="en-US" altLang="zh-CN"/>
              <a:t>GPU</a:t>
            </a:r>
            <a:endParaRPr lang="en-US" altLang="zh-CN"/>
          </a:p>
        </p:txBody>
      </p:sp>
      <p:sp>
        <p:nvSpPr>
          <p:cNvPr id="4" name="灯片编号占位符 3"/>
          <p:cNvSpPr>
            <a:spLocks noGrp="1"/>
          </p:cNvSpPr>
          <p:nvPr>
            <p:ph type="sldNum" sz="quarter" idx="12"/>
          </p:nvPr>
        </p:nvSpPr>
        <p:spPr/>
        <p:txBody>
          <a:bodyPr/>
          <a:p>
            <a:fld id="{9D7BC5A3-D355-4C8D-AD2C-5AC2CB0B116D}" type="slidenum">
              <a:rPr lang="zh-CN" altLang="en-US" smtClean="0"/>
            </a:fld>
            <a:endParaRPr lang="zh-CN" altLang="en-US" dirty="0"/>
          </a:p>
        </p:txBody>
      </p:sp>
      <p:pic>
        <p:nvPicPr>
          <p:cNvPr id="5" name="内容占位符 4"/>
          <p:cNvPicPr>
            <a:picLocks noChangeAspect="1"/>
          </p:cNvPicPr>
          <p:nvPr>
            <p:ph idx="1"/>
          </p:nvPr>
        </p:nvPicPr>
        <p:blipFill>
          <a:blip r:embed="rId1"/>
          <a:stretch>
            <a:fillRect/>
          </a:stretch>
        </p:blipFill>
        <p:spPr>
          <a:xfrm>
            <a:off x="1443990" y="1243965"/>
            <a:ext cx="9304020" cy="531368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992505" y="1800225"/>
            <a:ext cx="10206990" cy="4523105"/>
          </a:xfrm>
          <a:prstGeom prst="rect">
            <a:avLst/>
          </a:prstGeom>
          <a:noFill/>
        </p:spPr>
        <p:txBody>
          <a:bodyPr wrap="none" rtlCol="0">
            <a:spAutoFit/>
          </a:bodyPr>
          <a:p>
            <a:pPr algn="l"/>
            <a:r>
              <a:rPr lang="zh-CN" altLang="en-US">
                <a:solidFill>
                  <a:schemeClr val="bg1"/>
                </a:solidFill>
              </a:rPr>
              <a:t>class Seq2SeqModel(object):</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def __init__(self, source_vocab_size, target_vocab_size, buckets, size,</a:t>
            </a:r>
            <a:endParaRPr lang="zh-CN" altLang="en-US">
              <a:solidFill>
                <a:schemeClr val="bg1"/>
              </a:solidFill>
            </a:endParaRPr>
          </a:p>
          <a:p>
            <a:pPr algn="l"/>
            <a:r>
              <a:rPr lang="zh-CN" altLang="en-US">
                <a:solidFill>
                  <a:schemeClr val="bg1"/>
                </a:solidFill>
              </a:rPr>
              <a:t>               num_layers, max_gradient_norm, batch_size, learning_rate,</a:t>
            </a:r>
            <a:endParaRPr lang="zh-CN" altLang="en-US">
              <a:solidFill>
                <a:schemeClr val="bg1"/>
              </a:solidFill>
            </a:endParaRPr>
          </a:p>
          <a:p>
            <a:pPr algn="l"/>
            <a:r>
              <a:rPr lang="zh-CN" altLang="en-US">
                <a:solidFill>
                  <a:schemeClr val="bg1"/>
                </a:solidFill>
              </a:rPr>
              <a:t>               learning_rate_decay_factor, use_lstm=False,</a:t>
            </a:r>
            <a:endParaRPr lang="zh-CN" altLang="en-US">
              <a:solidFill>
                <a:schemeClr val="bg1"/>
              </a:solidFill>
            </a:endParaRPr>
          </a:p>
          <a:p>
            <a:pPr algn="l"/>
            <a:r>
              <a:rPr lang="zh-CN" altLang="en-US">
                <a:solidFill>
                  <a:schemeClr val="bg1"/>
                </a:solidFill>
              </a:rPr>
              <a:t>               num_samples=1024, forward_only=False, beam_search=True, beam_size=10, attention=True</a:t>
            </a:r>
            <a:endParaRPr lang="zh-CN" altLang="en-US">
              <a:solidFill>
                <a:schemeClr val="bg1"/>
              </a:solidFill>
            </a:endParaRPr>
          </a:p>
          <a:p>
            <a:pPr algn="l"/>
            <a:r>
              <a:rPr lang="zh-CN" altLang="en-US">
                <a:solidFill>
                  <a:schemeClr val="bg1"/>
                </a:solidFill>
              </a:rPr>
              <a:t>               , cross_generation=False, dtype=tf.float32):</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self.source_vocab_size = source_vocab_size</a:t>
            </a:r>
            <a:endParaRPr lang="zh-CN" altLang="en-US">
              <a:solidFill>
                <a:schemeClr val="bg1"/>
              </a:solidFill>
            </a:endParaRPr>
          </a:p>
          <a:p>
            <a:pPr algn="l"/>
            <a:r>
              <a:rPr lang="zh-CN" altLang="en-US">
                <a:solidFill>
                  <a:schemeClr val="bg1"/>
                </a:solidFill>
              </a:rPr>
              <a:t>      self.target_vocab_size = target_vocab_size</a:t>
            </a:r>
            <a:endParaRPr lang="zh-CN" altLang="en-US">
              <a:solidFill>
                <a:schemeClr val="bg1"/>
              </a:solidFill>
            </a:endParaRPr>
          </a:p>
          <a:p>
            <a:pPr algn="l"/>
            <a:r>
              <a:rPr lang="zh-CN" altLang="en-US">
                <a:solidFill>
                  <a:schemeClr val="bg1"/>
                </a:solidFill>
              </a:rPr>
              <a:t>      self.buckets = buckets</a:t>
            </a:r>
            <a:endParaRPr lang="zh-CN" altLang="en-US">
              <a:solidFill>
                <a:schemeClr val="bg1"/>
              </a:solidFill>
            </a:endParaRPr>
          </a:p>
          <a:p>
            <a:pPr algn="l"/>
            <a:r>
              <a:rPr lang="zh-CN" altLang="en-US">
                <a:solidFill>
                  <a:schemeClr val="bg1"/>
                </a:solidFill>
              </a:rPr>
              <a:t>      self.batch_size = batch_size</a:t>
            </a:r>
            <a:endParaRPr lang="zh-CN" altLang="en-US">
              <a:solidFill>
                <a:schemeClr val="bg1"/>
              </a:solidFill>
            </a:endParaRPr>
          </a:p>
          <a:p>
            <a:pPr algn="l"/>
            <a:r>
              <a:rPr lang="zh-CN" altLang="en-US">
                <a:solidFill>
                  <a:schemeClr val="bg1"/>
                </a:solidFill>
              </a:rPr>
              <a:t>      self.learning_rate = tf.Variable(float(learning_rate), trainable=False)</a:t>
            </a:r>
            <a:endParaRPr lang="zh-CN" altLang="en-US">
              <a:solidFill>
                <a:schemeClr val="bg1"/>
              </a:solidFill>
            </a:endParaRPr>
          </a:p>
          <a:p>
            <a:pPr algn="l"/>
            <a:r>
              <a:rPr lang="zh-CN" altLang="en-US">
                <a:solidFill>
                  <a:schemeClr val="bg1"/>
                </a:solidFill>
              </a:rPr>
              <a:t>      self.learning_rate_decay_op = self.learning_rate.assign(</a:t>
            </a:r>
            <a:endParaRPr lang="zh-CN" altLang="en-US">
              <a:solidFill>
                <a:schemeClr val="bg1"/>
              </a:solidFill>
            </a:endParaRPr>
          </a:p>
          <a:p>
            <a:pPr algn="l"/>
            <a:r>
              <a:rPr lang="zh-CN" altLang="en-US">
                <a:solidFill>
                  <a:schemeClr val="bg1"/>
                </a:solidFill>
              </a:rPr>
              <a:t>          self.learning_rate * learning_rate_decay_factor)</a:t>
            </a:r>
            <a:endParaRPr lang="zh-CN" altLang="en-US">
              <a:solidFill>
                <a:schemeClr val="bg1"/>
              </a:solidFill>
            </a:endParaRPr>
          </a:p>
          <a:p>
            <a:pPr algn="l"/>
            <a:r>
              <a:rPr lang="zh-CN" altLang="en-US">
                <a:solidFill>
                  <a:schemeClr val="bg1"/>
                </a:solidFill>
              </a:rPr>
              <a:t>      self.global_step = tf.Variable(0, trainable=False)</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1566545" y="1590675"/>
            <a:ext cx="9156700" cy="5354320"/>
          </a:xfrm>
          <a:prstGeom prst="rect">
            <a:avLst/>
          </a:prstGeom>
          <a:noFill/>
        </p:spPr>
        <p:txBody>
          <a:bodyPr wrap="none" rtlCol="0">
            <a:spAutoFit/>
          </a:bodyPr>
          <a:p>
            <a:pPr algn="l"/>
            <a:r>
              <a:rPr lang="zh-CN" altLang="en-US">
                <a:solidFill>
                  <a:schemeClr val="bg1"/>
                </a:solidFill>
              </a:rPr>
              <a:t>      def seq2seq_f(encoder_inputs, encoder_melody_inputs, decoder_inputs, do_decode):</a:t>
            </a:r>
            <a:endParaRPr lang="zh-CN" altLang="en-US">
              <a:solidFill>
                <a:schemeClr val="bg1"/>
              </a:solidFill>
            </a:endParaRPr>
          </a:p>
          <a:p>
            <a:pPr algn="l"/>
            <a:r>
              <a:rPr lang="zh-CN" altLang="en-US">
                <a:solidFill>
                  <a:schemeClr val="bg1"/>
                </a:solidFill>
              </a:rPr>
              <a:t>          with variable_scope.variable_scope("Encoder1_layer"):</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single_cell = tf.nn.rnn_cell.GRUCell(size)</a:t>
            </a:r>
            <a:endParaRPr lang="zh-CN" altLang="en-US">
              <a:solidFill>
                <a:schemeClr val="bg1"/>
              </a:solidFill>
            </a:endParaRPr>
          </a:p>
          <a:p>
            <a:pPr algn="l"/>
            <a:r>
              <a:rPr lang="zh-CN" altLang="en-US">
                <a:solidFill>
                  <a:schemeClr val="bg1"/>
                </a:solidFill>
              </a:rPr>
              <a:t>              if use_lstm:</a:t>
            </a:r>
            <a:endParaRPr lang="zh-CN" altLang="en-US">
              <a:solidFill>
                <a:schemeClr val="bg1"/>
              </a:solidFill>
            </a:endParaRPr>
          </a:p>
          <a:p>
            <a:pPr algn="l"/>
            <a:r>
              <a:rPr lang="zh-CN" altLang="en-US">
                <a:solidFill>
                  <a:schemeClr val="bg1"/>
                </a:solidFill>
              </a:rPr>
              <a:t>                  single_cell = tf.nn.rnn_cell.BasicLSTMCell(size)</a:t>
            </a:r>
            <a:endParaRPr lang="zh-CN" altLang="en-US">
              <a:solidFill>
                <a:schemeClr val="bg1"/>
              </a:solidFill>
            </a:endParaRPr>
          </a:p>
          <a:p>
            <a:pPr algn="l"/>
            <a:r>
              <a:rPr lang="zh-CN" altLang="en-US">
                <a:solidFill>
                  <a:schemeClr val="bg1"/>
                </a:solidFill>
              </a:rPr>
              <a:t>              cell = single_cell</a:t>
            </a:r>
            <a:endParaRPr lang="zh-CN" altLang="en-US">
              <a:solidFill>
                <a:schemeClr val="bg1"/>
              </a:solidFill>
            </a:endParaRPr>
          </a:p>
          <a:p>
            <a:pPr algn="l"/>
            <a:r>
              <a:rPr lang="zh-CN" altLang="en-US">
                <a:solidFill>
                  <a:schemeClr val="bg1"/>
                </a:solidFill>
              </a:rPr>
              <a:t>              if num_layers &gt; 1:</a:t>
            </a:r>
            <a:endParaRPr lang="zh-CN" altLang="en-US">
              <a:solidFill>
                <a:schemeClr val="bg1"/>
              </a:solidFill>
            </a:endParaRPr>
          </a:p>
          <a:p>
            <a:pPr algn="l"/>
            <a:r>
              <a:rPr lang="zh-CN" altLang="en-US">
                <a:solidFill>
                  <a:schemeClr val="bg1"/>
                </a:solidFill>
              </a:rPr>
              <a:t>                  cell = tf.nn.rnn_cell.MultiRNNCell([single_cell] * num_layers, state_is_tuple=False)</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              return embedding_rnn_seq2seq(</a:t>
            </a:r>
            <a:endParaRPr lang="zh-CN" altLang="en-US">
              <a:solidFill>
                <a:schemeClr val="bg1"/>
              </a:solidFill>
            </a:endParaRPr>
          </a:p>
          <a:p>
            <a:pPr algn="l"/>
            <a:r>
              <a:rPr lang="zh-CN" altLang="en-US">
                <a:solidFill>
                  <a:schemeClr val="bg1"/>
                </a:solidFill>
              </a:rPr>
              <a:t>                  encoder_inputs, encoder_melody_inputs, decoder_inputs, cell,</a:t>
            </a:r>
            <a:endParaRPr lang="zh-CN" altLang="en-US">
              <a:solidFill>
                <a:schemeClr val="bg1"/>
              </a:solidFill>
            </a:endParaRPr>
          </a:p>
          <a:p>
            <a:pPr algn="l"/>
            <a:r>
              <a:rPr lang="zh-CN" altLang="en-US">
                <a:solidFill>
                  <a:schemeClr val="bg1"/>
                </a:solidFill>
              </a:rPr>
              <a:t>                  num_encoder_symbols=source_vocab_size,</a:t>
            </a:r>
            <a:endParaRPr lang="zh-CN" altLang="en-US">
              <a:solidFill>
                <a:schemeClr val="bg1"/>
              </a:solidFill>
            </a:endParaRPr>
          </a:p>
          <a:p>
            <a:pPr algn="l"/>
            <a:r>
              <a:rPr lang="zh-CN" altLang="en-US">
                <a:solidFill>
                  <a:schemeClr val="bg1"/>
                </a:solidFill>
              </a:rPr>
              <a:t>                  num_decoder_symbols=target_vocab_size,</a:t>
            </a:r>
            <a:endParaRPr lang="zh-CN" altLang="en-US">
              <a:solidFill>
                <a:schemeClr val="bg1"/>
              </a:solidFill>
            </a:endParaRPr>
          </a:p>
          <a:p>
            <a:pPr algn="l"/>
            <a:r>
              <a:rPr lang="zh-CN" altLang="en-US">
                <a:solidFill>
                  <a:schemeClr val="bg1"/>
                </a:solidFill>
              </a:rPr>
              <a:t>                  embedding_size=size,</a:t>
            </a:r>
            <a:endParaRPr lang="zh-CN" altLang="en-US">
              <a:solidFill>
                <a:schemeClr val="bg1"/>
              </a:solidFill>
            </a:endParaRPr>
          </a:p>
          <a:p>
            <a:pPr algn="l"/>
            <a:r>
              <a:rPr lang="zh-CN" altLang="en-US">
                <a:solidFill>
                  <a:schemeClr val="bg1"/>
                </a:solidFill>
              </a:rPr>
              <a:t>                  output_projection=output_projection,</a:t>
            </a:r>
            <a:endParaRPr lang="zh-CN" altLang="en-US">
              <a:solidFill>
                <a:schemeClr val="bg1"/>
              </a:solidFill>
            </a:endParaRPr>
          </a:p>
          <a:p>
            <a:pPr algn="l"/>
            <a:r>
              <a:rPr lang="zh-CN" altLang="en-US">
                <a:solidFill>
                  <a:schemeClr val="bg1"/>
                </a:solidFill>
              </a:rPr>
              <a:t>                  feed_previous=do_decode,</a:t>
            </a:r>
            <a:endParaRPr lang="zh-CN" altLang="en-US">
              <a:solidFill>
                <a:schemeClr val="bg1"/>
              </a:solidFill>
            </a:endParaRPr>
          </a:p>
          <a:p>
            <a:pPr algn="l"/>
            <a:r>
              <a:rPr lang="zh-CN" altLang="en-US">
                <a:solidFill>
                  <a:schemeClr val="bg1"/>
                </a:solidFill>
              </a:rPr>
              <a:t>                  beam_search=beam_search,</a:t>
            </a:r>
            <a:endParaRPr lang="zh-CN" altLang="en-US">
              <a:solidFill>
                <a:schemeClr val="bg1"/>
              </a:solidFill>
            </a:endParaRPr>
          </a:p>
          <a:p>
            <a:pPr algn="l"/>
            <a:r>
              <a:rPr lang="zh-CN" altLang="en-US">
                <a:solidFill>
                  <a:schemeClr val="bg1"/>
                </a:solidFill>
              </a:rPr>
              <a:t>                  beam_size=beam_size)</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2814320" y="1010920"/>
            <a:ext cx="7830185" cy="5692775"/>
          </a:xfrm>
          <a:prstGeom prst="rect">
            <a:avLst/>
          </a:prstGeom>
          <a:noFill/>
        </p:spPr>
        <p:txBody>
          <a:bodyPr wrap="none" rtlCol="0">
            <a:spAutoFit/>
          </a:bodyPr>
          <a:p>
            <a:pPr algn="l"/>
            <a:r>
              <a:rPr lang="zh-CN" altLang="en-US" sz="1400">
                <a:solidFill>
                  <a:schemeClr val="bg1"/>
                </a:solidFill>
              </a:rPr>
              <a:t>def embedding_rnn_seq2seq(encoder_inputs, encoder_melody_inputs, decoder_inputs, cell,</a:t>
            </a:r>
            <a:endParaRPr lang="zh-CN" altLang="en-US" sz="1400">
              <a:solidFill>
                <a:schemeClr val="bg1"/>
              </a:solidFill>
            </a:endParaRPr>
          </a:p>
          <a:p>
            <a:pPr algn="l"/>
            <a:r>
              <a:rPr lang="zh-CN" altLang="en-US" sz="1400">
                <a:solidFill>
                  <a:schemeClr val="bg1"/>
                </a:solidFill>
              </a:rPr>
              <a:t>                          num_encoder_symbols, num_decoder_symbols,</a:t>
            </a:r>
            <a:endParaRPr lang="zh-CN" altLang="en-US" sz="1400">
              <a:solidFill>
                <a:schemeClr val="bg1"/>
              </a:solidFill>
            </a:endParaRPr>
          </a:p>
          <a:p>
            <a:pPr algn="l"/>
            <a:r>
              <a:rPr lang="zh-CN" altLang="en-US" sz="1400">
                <a:solidFill>
                  <a:schemeClr val="bg1"/>
                </a:solidFill>
              </a:rPr>
              <a:t>                          embedding_size, output_projection=None,</a:t>
            </a:r>
            <a:endParaRPr lang="zh-CN" altLang="en-US" sz="1400">
              <a:solidFill>
                <a:schemeClr val="bg1"/>
              </a:solidFill>
            </a:endParaRPr>
          </a:p>
          <a:p>
            <a:pPr algn="l"/>
            <a:r>
              <a:rPr lang="zh-CN" altLang="en-US" sz="1400">
                <a:solidFill>
                  <a:schemeClr val="bg1"/>
                </a:solidFill>
              </a:rPr>
              <a:t>                          feed_previous=False, dtype=dtypes.float32,</a:t>
            </a:r>
            <a:endParaRPr lang="zh-CN" altLang="en-US" sz="1400">
              <a:solidFill>
                <a:schemeClr val="bg1"/>
              </a:solidFill>
            </a:endParaRPr>
          </a:p>
          <a:p>
            <a:pPr algn="l"/>
            <a:r>
              <a:rPr lang="zh-CN" altLang="en-US" sz="1400">
                <a:solidFill>
                  <a:schemeClr val="bg1"/>
                </a:solidFill>
              </a:rPr>
              <a:t>                          scope=None, beam_search=True, beam_size=10):</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with variable_scope.variable_scope(scope or "Encoder1"):</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encoder_cell = tf.contrib.rnn.EmbeddingWrapper(</a:t>
            </a:r>
            <a:endParaRPr lang="zh-CN" altLang="en-US" sz="1400">
              <a:solidFill>
                <a:schemeClr val="bg1"/>
              </a:solidFill>
            </a:endParaRPr>
          </a:p>
          <a:p>
            <a:pPr algn="l"/>
            <a:r>
              <a:rPr lang="zh-CN" altLang="en-US" sz="1400">
                <a:solidFill>
                  <a:schemeClr val="bg1"/>
                </a:solidFill>
              </a:rPr>
              <a:t>          cell, embedding_classes=num_encoder_symbols,</a:t>
            </a:r>
            <a:endParaRPr lang="zh-CN" altLang="en-US" sz="1400">
              <a:solidFill>
                <a:schemeClr val="bg1"/>
              </a:solidFill>
            </a:endParaRPr>
          </a:p>
          <a:p>
            <a:pPr algn="l"/>
            <a:r>
              <a:rPr lang="zh-CN" altLang="en-US" sz="1400">
                <a:solidFill>
                  <a:schemeClr val="bg1"/>
                </a:solidFill>
              </a:rPr>
              <a:t>          embedding_size=embedding_size)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_, encoder_state_t = rnn.static_rnn(encoder_cell, encoder_inputs, dtype=dtype)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_, encoder_</a:t>
            </a:r>
            <a:r>
              <a:rPr lang="en-US" altLang="zh-CN" sz="1400">
                <a:solidFill>
                  <a:schemeClr val="bg1"/>
                </a:solidFill>
              </a:rPr>
              <a:t>state_t1</a:t>
            </a:r>
            <a:r>
              <a:rPr lang="zh-CN" altLang="en-US" sz="1400">
                <a:solidFill>
                  <a:schemeClr val="bg1"/>
                </a:solidFill>
              </a:rPr>
              <a:t> = rnn.static_rnn(encoder_cell, encoder_melody_inputs, dtype=dtype)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encoder_state_unit = tf.concat([encoder_state_t, </a:t>
            </a:r>
            <a:r>
              <a:rPr lang="zh-CN" altLang="en-US" sz="1400">
                <a:solidFill>
                  <a:schemeClr val="bg1"/>
                </a:solidFill>
                <a:sym typeface="+mn-ea"/>
              </a:rPr>
              <a:t>encoder_</a:t>
            </a:r>
            <a:r>
              <a:rPr lang="en-US" altLang="zh-CN" sz="1400">
                <a:solidFill>
                  <a:schemeClr val="bg1"/>
                </a:solidFill>
                <a:sym typeface="+mn-ea"/>
              </a:rPr>
              <a:t>state_t1</a:t>
            </a:r>
            <a:r>
              <a:rPr lang="zh-CN" altLang="en-US" sz="1400">
                <a:solidFill>
                  <a:schemeClr val="bg1"/>
                </a:solidFill>
              </a:rPr>
              <a:t>], 1)</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encoder_state = tf.add(tf.matmul(encoder_state_unit, tf.Variable(tf.random_normal([1024, 512]))),</a:t>
            </a:r>
            <a:endParaRPr lang="zh-CN" altLang="en-US" sz="1400">
              <a:solidFill>
                <a:schemeClr val="bg1"/>
              </a:solidFill>
            </a:endParaRPr>
          </a:p>
          <a:p>
            <a:pPr algn="l"/>
            <a:r>
              <a:rPr lang="zh-CN" altLang="en-US" sz="1400">
                <a:solidFill>
                  <a:schemeClr val="bg1"/>
                </a:solidFill>
              </a:rPr>
              <a:t>                             tf.Variable(tf.random_normal([512])))</a:t>
            </a:r>
            <a:endParaRPr lang="zh-CN" altLang="en-US" sz="1400">
              <a:solidFill>
                <a:schemeClr val="bg1"/>
              </a:solidFill>
            </a:endParaRPr>
          </a:p>
          <a:p>
            <a:pPr algn="l"/>
            <a:r>
              <a:rPr lang="zh-CN" altLang="en-US" sz="1400">
                <a:solidFill>
                  <a:schemeClr val="bg1"/>
                </a:solidFill>
              </a:rPr>
              <a:t>      encoder_state = tf.nn.relu(encoder_state)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if output_projection is None:</a:t>
            </a:r>
            <a:endParaRPr lang="zh-CN" altLang="en-US" sz="1400">
              <a:solidFill>
                <a:schemeClr val="bg1"/>
              </a:solidFill>
            </a:endParaRPr>
          </a:p>
          <a:p>
            <a:pPr algn="l"/>
            <a:r>
              <a:rPr lang="zh-CN" altLang="en-US" sz="1400">
                <a:solidFill>
                  <a:schemeClr val="bg1"/>
                </a:solidFill>
              </a:rPr>
              <a:t>          cell = core_rnn_cell.OutputProjectionWrapper(cell, num_decoder_symbols)</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return embedding_rnn_decoder(</a:t>
            </a:r>
            <a:r>
              <a:rPr lang="en-US" altLang="zh-CN" sz="1400">
                <a:solidFill>
                  <a:schemeClr val="bg1"/>
                </a:solidFill>
              </a:rPr>
              <a:t>...</a:t>
            </a:r>
            <a:r>
              <a:rPr lang="zh-CN" altLang="en-US" sz="1400">
                <a:solidFill>
                  <a:schemeClr val="bg1"/>
                </a:solidFill>
              </a:rPr>
              <a:t>)</a:t>
            </a:r>
            <a:endParaRPr lang="zh-CN" altLang="en-US" sz="1400">
              <a:solidFill>
                <a:schemeClr val="bg1"/>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2713355" y="1045210"/>
            <a:ext cx="8905875" cy="5908040"/>
          </a:xfrm>
          <a:prstGeom prst="rect">
            <a:avLst/>
          </a:prstGeom>
          <a:noFill/>
        </p:spPr>
        <p:txBody>
          <a:bodyPr wrap="none" rtlCol="0">
            <a:spAutoFit/>
          </a:bodyPr>
          <a:p>
            <a:pPr algn="l"/>
            <a:r>
              <a:rPr lang="zh-CN" altLang="en-US" sz="1400">
                <a:solidFill>
                  <a:schemeClr val="bg1"/>
                </a:solidFill>
              </a:rPr>
              <a:t>def embedding_rnn_decoder(decoder_inputs, initial_state, cell, num_symbols,</a:t>
            </a:r>
            <a:endParaRPr lang="zh-CN" altLang="en-US" sz="1400">
              <a:solidFill>
                <a:schemeClr val="bg1"/>
              </a:solidFill>
            </a:endParaRPr>
          </a:p>
          <a:p>
            <a:pPr algn="l"/>
            <a:r>
              <a:rPr lang="zh-CN" altLang="en-US" sz="1400">
                <a:solidFill>
                  <a:schemeClr val="bg1"/>
                </a:solidFill>
              </a:rPr>
              <a:t>                          embedding_size, output_projection=None, feed_previous=False,</a:t>
            </a:r>
            <a:endParaRPr lang="zh-CN" altLang="en-US" sz="1400">
              <a:solidFill>
                <a:schemeClr val="bg1"/>
              </a:solidFill>
            </a:endParaRPr>
          </a:p>
          <a:p>
            <a:pPr algn="l"/>
            <a:r>
              <a:rPr lang="zh-CN" altLang="en-US" sz="1400">
                <a:solidFill>
                  <a:schemeClr val="bg1"/>
                </a:solidFill>
              </a:rPr>
              <a:t>                          update_embedding_for_previous=True, scope=None, beam_search=True, beam_size=10):</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if output_projection is not None:</a:t>
            </a:r>
            <a:endParaRPr lang="zh-CN" altLang="en-US" sz="1400">
              <a:solidFill>
                <a:schemeClr val="bg1"/>
              </a:solidFill>
            </a:endParaRPr>
          </a:p>
          <a:p>
            <a:pPr algn="l"/>
            <a:r>
              <a:rPr lang="zh-CN" altLang="en-US" sz="1400">
                <a:solidFill>
                  <a:schemeClr val="bg1"/>
                </a:solidFill>
              </a:rPr>
              <a:t>      proj_weights = ops.convert_to_tensor(output_projection[0],</a:t>
            </a:r>
            <a:endParaRPr lang="zh-CN" altLang="en-US" sz="1400">
              <a:solidFill>
                <a:schemeClr val="bg1"/>
              </a:solidFill>
            </a:endParaRPr>
          </a:p>
          <a:p>
            <a:pPr algn="l"/>
            <a:r>
              <a:rPr lang="zh-CN" altLang="en-US" sz="1400">
                <a:solidFill>
                  <a:schemeClr val="bg1"/>
                </a:solidFill>
              </a:rPr>
              <a:t>                                           dtype=dtypes.float32)</a:t>
            </a:r>
            <a:endParaRPr lang="zh-CN" altLang="en-US" sz="1400">
              <a:solidFill>
                <a:schemeClr val="bg1"/>
              </a:solidFill>
            </a:endParaRPr>
          </a:p>
          <a:p>
            <a:pPr algn="l"/>
            <a:r>
              <a:rPr lang="zh-CN" altLang="en-US" sz="1400">
                <a:solidFill>
                  <a:schemeClr val="bg1"/>
                </a:solidFill>
              </a:rPr>
              <a:t>      proj_weights.get_shape().assert_is_compatible_with([None, num_symbols])</a:t>
            </a:r>
            <a:endParaRPr lang="zh-CN" altLang="en-US" sz="1400">
              <a:solidFill>
                <a:schemeClr val="bg1"/>
              </a:solidFill>
            </a:endParaRPr>
          </a:p>
          <a:p>
            <a:pPr algn="l"/>
            <a:r>
              <a:rPr lang="zh-CN" altLang="en-US" sz="1400">
                <a:solidFill>
                  <a:schemeClr val="bg1"/>
                </a:solidFill>
              </a:rPr>
              <a:t>      proj_biases = ops.convert_to_tensor(</a:t>
            </a:r>
            <a:endParaRPr lang="zh-CN" altLang="en-US" sz="1400">
              <a:solidFill>
                <a:schemeClr val="bg1"/>
              </a:solidFill>
            </a:endParaRPr>
          </a:p>
          <a:p>
            <a:pPr algn="l"/>
            <a:r>
              <a:rPr lang="zh-CN" altLang="en-US" sz="1400">
                <a:solidFill>
                  <a:schemeClr val="bg1"/>
                </a:solidFill>
              </a:rPr>
              <a:t>          output_projection[1], dtype=dtypes.float32)</a:t>
            </a:r>
            <a:endParaRPr lang="zh-CN" altLang="en-US" sz="1400">
              <a:solidFill>
                <a:schemeClr val="bg1"/>
              </a:solidFill>
            </a:endParaRPr>
          </a:p>
          <a:p>
            <a:pPr algn="l"/>
            <a:r>
              <a:rPr lang="zh-CN" altLang="en-US" sz="1400">
                <a:solidFill>
                  <a:schemeClr val="bg1"/>
                </a:solidFill>
              </a:rPr>
              <a:t>      proj_biases.get_shape().assert_is_compatible_with([num_symbols])</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with variable_scope.variable_scope(scope or "embedding_rnn_decoder"):</a:t>
            </a:r>
            <a:endParaRPr lang="zh-CN" altLang="en-US" sz="1400">
              <a:solidFill>
                <a:schemeClr val="bg1"/>
              </a:solidFill>
            </a:endParaRPr>
          </a:p>
          <a:p>
            <a:pPr algn="l"/>
            <a:r>
              <a:rPr lang="zh-CN" altLang="en-US" sz="1400">
                <a:solidFill>
                  <a:schemeClr val="bg1"/>
                </a:solidFill>
              </a:rPr>
              <a:t>      with ops.device("/cpu:0"):</a:t>
            </a:r>
            <a:endParaRPr lang="zh-CN" altLang="en-US" sz="1400">
              <a:solidFill>
                <a:schemeClr val="bg1"/>
              </a:solidFill>
            </a:endParaRPr>
          </a:p>
          <a:p>
            <a:pPr algn="l"/>
            <a:r>
              <a:rPr lang="zh-CN" altLang="en-US" sz="1400">
                <a:solidFill>
                  <a:schemeClr val="bg1"/>
                </a:solidFill>
              </a:rPr>
              <a:t>          embedding = variable_scope.get_variable("embedding",</a:t>
            </a:r>
            <a:endParaRPr lang="zh-CN" altLang="en-US" sz="1400">
              <a:solidFill>
                <a:schemeClr val="bg1"/>
              </a:solidFill>
            </a:endParaRPr>
          </a:p>
          <a:p>
            <a:pPr algn="l"/>
            <a:r>
              <a:rPr lang="zh-CN" altLang="en-US" sz="1400">
                <a:solidFill>
                  <a:schemeClr val="bg1"/>
                </a:solidFill>
              </a:rPr>
              <a:t>                                                  [num_symbols, embedding_size])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loop_function = _extract_argmax_and_embed(</a:t>
            </a:r>
            <a:endParaRPr lang="zh-CN" altLang="en-US" sz="1400">
              <a:solidFill>
                <a:schemeClr val="bg1"/>
              </a:solidFill>
            </a:endParaRPr>
          </a:p>
          <a:p>
            <a:pPr algn="l"/>
            <a:r>
              <a:rPr lang="zh-CN" altLang="en-US" sz="1400">
                <a:solidFill>
                  <a:schemeClr val="bg1"/>
                </a:solidFill>
              </a:rPr>
              <a:t>          embedding, output_projection,</a:t>
            </a:r>
            <a:endParaRPr lang="zh-CN" altLang="en-US" sz="1400">
              <a:solidFill>
                <a:schemeClr val="bg1"/>
              </a:solidFill>
            </a:endParaRPr>
          </a:p>
          <a:p>
            <a:pPr algn="l"/>
            <a:r>
              <a:rPr lang="zh-CN" altLang="en-US" sz="1400">
                <a:solidFill>
                  <a:schemeClr val="bg1"/>
                </a:solidFill>
              </a:rPr>
              <a:t>          update_embedding_for_previous) if feed_previous else None</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emb_inp = [</a:t>
            </a:r>
            <a:endParaRPr lang="zh-CN" altLang="en-US" sz="1400">
              <a:solidFill>
                <a:schemeClr val="bg1"/>
              </a:solidFill>
            </a:endParaRPr>
          </a:p>
          <a:p>
            <a:pPr algn="l"/>
            <a:r>
              <a:rPr lang="zh-CN" altLang="en-US" sz="1400">
                <a:solidFill>
                  <a:schemeClr val="bg1"/>
                </a:solidFill>
              </a:rPr>
              <a:t>          embedding_ops.embedding_lookup(embedding, i) for i in decoder_inputs]</a:t>
            </a:r>
            <a:endParaRPr lang="zh-CN" altLang="en-US" sz="1400">
              <a:solidFill>
                <a:schemeClr val="bg1"/>
              </a:solidFill>
            </a:endParaRPr>
          </a:p>
          <a:p>
            <a:pPr algn="l"/>
            <a:endParaRPr lang="zh-CN" altLang="en-US" sz="1400">
              <a:solidFill>
                <a:schemeClr val="bg1"/>
              </a:solidFill>
            </a:endParaRPr>
          </a:p>
          <a:p>
            <a:pPr algn="l"/>
            <a:r>
              <a:rPr lang="zh-CN" altLang="en-US" sz="1400">
                <a:solidFill>
                  <a:schemeClr val="bg1"/>
                </a:solidFill>
              </a:rPr>
              <a:t>      return rnn_decoder(emb_inp, initial_state, cell, num_symbols, embedding_size,</a:t>
            </a:r>
            <a:endParaRPr lang="zh-CN" altLang="en-US" sz="1400">
              <a:solidFill>
                <a:schemeClr val="bg1"/>
              </a:solidFill>
            </a:endParaRPr>
          </a:p>
          <a:p>
            <a:pPr algn="l"/>
            <a:r>
              <a:rPr lang="zh-CN" altLang="en-US" sz="1400">
                <a:solidFill>
                  <a:schemeClr val="bg1"/>
                </a:solidFill>
              </a:rPr>
              <a:t>                         loop_function=loop_function, output_projection=output_projection, feed_previous=feed_previous,</a:t>
            </a:r>
            <a:endParaRPr lang="zh-CN" altLang="en-US" sz="1400">
              <a:solidFill>
                <a:schemeClr val="bg1"/>
              </a:solidFill>
            </a:endParaRPr>
          </a:p>
          <a:p>
            <a:pPr algn="l"/>
            <a:r>
              <a:rPr lang="zh-CN" altLang="en-US" sz="1400">
                <a:solidFill>
                  <a:schemeClr val="bg1"/>
                </a:solidFill>
              </a:rPr>
              <a:t>                         beam_search=beam_search, beam_size=beam_size)</a:t>
            </a:r>
            <a:endParaRPr lang="zh-CN" altLang="en-US" sz="1400">
              <a:solidFill>
                <a:schemeClr val="bg1"/>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1979930" y="1616710"/>
            <a:ext cx="8576945" cy="5262245"/>
          </a:xfrm>
          <a:prstGeom prst="rect">
            <a:avLst/>
          </a:prstGeom>
          <a:noFill/>
        </p:spPr>
        <p:txBody>
          <a:bodyPr wrap="square" rtlCol="0">
            <a:spAutoFit/>
          </a:bodyPr>
          <a:p>
            <a:pPr algn="l"/>
            <a:r>
              <a:rPr lang="zh-CN" altLang="en-US" sz="1600">
                <a:solidFill>
                  <a:schemeClr val="bg1"/>
                </a:solidFill>
              </a:rPr>
              <a:t>def rnn_decoder(decoder_inputs, initial_state, cell, num_symbols, embedding_size,</a:t>
            </a:r>
            <a:endParaRPr lang="zh-CN" altLang="en-US" sz="1600">
              <a:solidFill>
                <a:schemeClr val="bg1"/>
              </a:solidFill>
            </a:endParaRPr>
          </a:p>
          <a:p>
            <a:pPr algn="l"/>
            <a:r>
              <a:rPr lang="zh-CN" altLang="en-US" sz="1600">
                <a:solidFill>
                  <a:schemeClr val="bg1"/>
                </a:solidFill>
              </a:rPr>
              <a:t>                loop_function=None, output_projection=None, feed_previous=None,</a:t>
            </a:r>
            <a:endParaRPr lang="zh-CN" altLang="en-US" sz="1600">
              <a:solidFill>
                <a:schemeClr val="bg1"/>
              </a:solidFill>
            </a:endParaRPr>
          </a:p>
          <a:p>
            <a:pPr algn="l"/>
            <a:r>
              <a:rPr lang="zh-CN" altLang="en-US" sz="1600">
                <a:solidFill>
                  <a:schemeClr val="bg1"/>
                </a:solidFill>
              </a:rPr>
              <a:t>                beam_search=True, beam_size=10, scope=None):</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  with variable_scope.variable_scope(scope or "rnn_decoder"):</a:t>
            </a:r>
            <a:endParaRPr lang="zh-CN" altLang="en-US" sz="1600">
              <a:solidFill>
                <a:schemeClr val="bg1"/>
              </a:solidFill>
            </a:endParaRPr>
          </a:p>
          <a:p>
            <a:pPr algn="l"/>
            <a:r>
              <a:rPr lang="zh-CN" altLang="en-US" sz="1600">
                <a:solidFill>
                  <a:schemeClr val="bg1"/>
                </a:solidFill>
              </a:rPr>
              <a:t>      state = initial_state</a:t>
            </a:r>
            <a:endParaRPr lang="zh-CN" altLang="en-US" sz="1600">
              <a:solidFill>
                <a:schemeClr val="bg1"/>
              </a:solidFill>
            </a:endParaRPr>
          </a:p>
          <a:p>
            <a:pPr algn="l"/>
            <a:r>
              <a:rPr lang="zh-CN" altLang="en-US" sz="1600">
                <a:solidFill>
                  <a:schemeClr val="bg1"/>
                </a:solidFill>
              </a:rPr>
              <a:t>      outputs = []</a:t>
            </a:r>
            <a:endParaRPr lang="zh-CN" altLang="en-US" sz="1600">
              <a:solidFill>
                <a:schemeClr val="bg1"/>
              </a:solidFill>
            </a:endParaRPr>
          </a:p>
          <a:p>
            <a:pPr algn="l"/>
            <a:r>
              <a:rPr lang="zh-CN" altLang="en-US" sz="1600">
                <a:solidFill>
                  <a:schemeClr val="bg1"/>
                </a:solidFill>
              </a:rPr>
              <a:t>      prev = None</a:t>
            </a:r>
            <a:endParaRPr lang="zh-CN" altLang="en-US" sz="1600">
              <a:solidFill>
                <a:schemeClr val="bg1"/>
              </a:solidFill>
            </a:endParaRPr>
          </a:p>
          <a:p>
            <a:pPr algn="l"/>
            <a:r>
              <a:rPr lang="zh-CN" altLang="en-US" sz="1600">
                <a:solidFill>
                  <a:schemeClr val="bg1"/>
                </a:solidFill>
              </a:rPr>
              <a:t>      for i, inp in enumerate(decoder_inputs):</a:t>
            </a:r>
            <a:endParaRPr lang="zh-CN" altLang="en-US" sz="1600">
              <a:solidFill>
                <a:schemeClr val="bg1"/>
              </a:solidFill>
            </a:endParaRPr>
          </a:p>
          <a:p>
            <a:pPr algn="l"/>
            <a:r>
              <a:rPr lang="zh-CN" altLang="en-US" sz="1600">
                <a:solidFill>
                  <a:schemeClr val="bg1"/>
                </a:solidFill>
              </a:rPr>
              <a:t>          if loop_function is not None and prev is not None:</a:t>
            </a:r>
            <a:endParaRPr lang="zh-CN" altLang="en-US" sz="1600">
              <a:solidFill>
                <a:schemeClr val="bg1"/>
              </a:solidFill>
            </a:endParaRPr>
          </a:p>
          <a:p>
            <a:pPr algn="l"/>
            <a:r>
              <a:rPr lang="zh-CN" altLang="en-US" sz="1600">
                <a:solidFill>
                  <a:schemeClr val="bg1"/>
                </a:solidFill>
              </a:rPr>
              <a:t>              with variable_scope.variable_scope("loop_function", reuse=True):</a:t>
            </a:r>
            <a:endParaRPr lang="zh-CN" altLang="en-US" sz="1600">
              <a:solidFill>
                <a:schemeClr val="bg1"/>
              </a:solidFill>
            </a:endParaRPr>
          </a:p>
          <a:p>
            <a:pPr algn="l"/>
            <a:r>
              <a:rPr lang="zh-CN" altLang="en-US" sz="1600">
                <a:solidFill>
                  <a:schemeClr val="bg1"/>
                </a:solidFill>
              </a:rPr>
              <a:t>                  inp = loop_function(prev, i)</a:t>
            </a:r>
            <a:endParaRPr lang="zh-CN" altLang="en-US" sz="1600">
              <a:solidFill>
                <a:schemeClr val="bg1"/>
              </a:solidFill>
            </a:endParaRPr>
          </a:p>
          <a:p>
            <a:pPr algn="l"/>
            <a:r>
              <a:rPr lang="zh-CN" altLang="en-US" sz="1600">
                <a:solidFill>
                  <a:schemeClr val="bg1"/>
                </a:solidFill>
              </a:rPr>
              <a:t>          if i &gt; 0:</a:t>
            </a:r>
            <a:endParaRPr lang="zh-CN" altLang="en-US" sz="1600">
              <a:solidFill>
                <a:schemeClr val="bg1"/>
              </a:solidFill>
            </a:endParaRPr>
          </a:p>
          <a:p>
            <a:pPr algn="l"/>
            <a:r>
              <a:rPr lang="zh-CN" altLang="en-US" sz="1600">
                <a:solidFill>
                  <a:schemeClr val="bg1"/>
                </a:solidFill>
              </a:rPr>
              <a:t>              variable_scope.get_variable_scope().reuse_variables()</a:t>
            </a:r>
            <a:endParaRPr lang="zh-CN" altLang="en-US" sz="1600">
              <a:solidFill>
                <a:schemeClr val="bg1"/>
              </a:solidFill>
            </a:endParaRPr>
          </a:p>
          <a:p>
            <a:pPr algn="l"/>
            <a:r>
              <a:rPr lang="zh-CN" altLang="en-US" sz="1600">
                <a:solidFill>
                  <a:schemeClr val="bg1"/>
                </a:solidFill>
              </a:rPr>
              <a:t>          output, state = cell(inp, state)</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          outputs.append(output)</a:t>
            </a:r>
            <a:endParaRPr lang="zh-CN" altLang="en-US" sz="1600">
              <a:solidFill>
                <a:schemeClr val="bg1"/>
              </a:solidFill>
            </a:endParaRPr>
          </a:p>
          <a:p>
            <a:pPr algn="l"/>
            <a:r>
              <a:rPr lang="zh-CN" altLang="en-US" sz="1600">
                <a:solidFill>
                  <a:schemeClr val="bg1"/>
                </a:solidFill>
              </a:rPr>
              <a:t>          if loop_function is not None:</a:t>
            </a:r>
            <a:endParaRPr lang="zh-CN" altLang="en-US" sz="1600">
              <a:solidFill>
                <a:schemeClr val="bg1"/>
              </a:solidFill>
            </a:endParaRPr>
          </a:p>
          <a:p>
            <a:pPr algn="l"/>
            <a:r>
              <a:rPr lang="zh-CN" altLang="en-US" sz="1600">
                <a:solidFill>
                  <a:schemeClr val="bg1"/>
                </a:solidFill>
              </a:rPr>
              <a:t>              prev = output</a:t>
            </a:r>
            <a:endParaRPr lang="zh-CN" altLang="en-US" sz="1600">
              <a:solidFill>
                <a:schemeClr val="bg1"/>
              </a:solidFill>
            </a:endParaRPr>
          </a:p>
          <a:p>
            <a:pPr algn="l"/>
            <a:r>
              <a:rPr lang="zh-CN" altLang="en-US" sz="1600">
                <a:solidFill>
                  <a:schemeClr val="bg1"/>
                </a:solidFill>
              </a:rPr>
              <a:t>  return outputs, state, num_symbols, embedding_size, output_projection, \</a:t>
            </a:r>
            <a:endParaRPr lang="zh-CN" altLang="en-US" sz="1600">
              <a:solidFill>
                <a:schemeClr val="bg1"/>
              </a:solidFill>
            </a:endParaRPr>
          </a:p>
          <a:p>
            <a:pPr algn="l"/>
            <a:r>
              <a:rPr lang="zh-CN" altLang="en-US" sz="1600">
                <a:solidFill>
                  <a:schemeClr val="bg1"/>
                </a:solidFill>
              </a:rPr>
              <a:t>         feed_previous, beam_search, beam_size</a:t>
            </a:r>
            <a:endParaRPr lang="zh-CN" altLang="en-US" sz="1600">
              <a:solidFill>
                <a:schemeClr val="bg1"/>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sym typeface="+mn-ea"/>
              </a:rPr>
              <a:t>实验二：机器翻译</a:t>
            </a:r>
            <a:endParaRPr lang="zh-CN" altLang="en-US" dirty="0" smtClean="0">
              <a:sym typeface="+mn-ea"/>
            </a:endParaRP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fld>
            <a:endParaRPr lang="zh-CN" altLang="en-US" dirty="0"/>
          </a:p>
        </p:txBody>
      </p:sp>
      <p:sp>
        <p:nvSpPr>
          <p:cNvPr id="5" name="内容占位符 4"/>
          <p:cNvSpPr/>
          <p:nvPr>
            <p:ph idx="1"/>
          </p:nvPr>
        </p:nvSpPr>
        <p:spPr/>
        <p:txBody>
          <a:bodyPr/>
          <a:p>
            <a:r>
              <a:rPr lang="en-US" altLang="zh-CN"/>
              <a:t>Coding</a:t>
            </a:r>
            <a:r>
              <a:rPr lang="zh-CN" altLang="en-US"/>
              <a:t>部分</a:t>
            </a:r>
            <a:endParaRPr lang="zh-CN" altLang="en-US"/>
          </a:p>
        </p:txBody>
      </p:sp>
      <p:sp>
        <p:nvSpPr>
          <p:cNvPr id="3" name="文本框 2"/>
          <p:cNvSpPr txBox="1"/>
          <p:nvPr/>
        </p:nvSpPr>
        <p:spPr>
          <a:xfrm>
            <a:off x="2820670" y="939800"/>
            <a:ext cx="8576945" cy="6492875"/>
          </a:xfrm>
          <a:prstGeom prst="rect">
            <a:avLst/>
          </a:prstGeom>
          <a:noFill/>
        </p:spPr>
        <p:txBody>
          <a:bodyPr wrap="square" rtlCol="0">
            <a:spAutoFit/>
          </a:bodyPr>
          <a:p>
            <a:pPr algn="l"/>
            <a:r>
              <a:rPr lang="zh-CN" altLang="en-US" sz="1600">
                <a:solidFill>
                  <a:schemeClr val="bg1"/>
                </a:solidFill>
              </a:rPr>
              <a:t>outputs.append(bucket_outputs)</a:t>
            </a:r>
            <a:endParaRPr lang="zh-CN" altLang="en-US" sz="1600">
              <a:solidFill>
                <a:schemeClr val="bg1"/>
              </a:solidFill>
            </a:endParaRPr>
          </a:p>
          <a:p>
            <a:pPr algn="l"/>
            <a:r>
              <a:rPr lang="zh-CN" altLang="en-US" sz="1600">
                <a:solidFill>
                  <a:schemeClr val="bg1"/>
                </a:solidFill>
              </a:rPr>
              <a:t>    if per_example_loss:</a:t>
            </a:r>
            <a:endParaRPr lang="zh-CN" altLang="en-US" sz="1600">
              <a:solidFill>
                <a:schemeClr val="bg1"/>
              </a:solidFill>
            </a:endParaRPr>
          </a:p>
          <a:p>
            <a:pPr algn="l"/>
            <a:r>
              <a:rPr lang="zh-CN" altLang="en-US" sz="1600">
                <a:solidFill>
                  <a:schemeClr val="bg1"/>
                </a:solidFill>
              </a:rPr>
              <a:t>        losses.append(sequence_loss_by_example(</a:t>
            </a:r>
            <a:endParaRPr lang="zh-CN" altLang="en-US" sz="1600">
              <a:solidFill>
                <a:schemeClr val="bg1"/>
              </a:solidFill>
            </a:endParaRPr>
          </a:p>
          <a:p>
            <a:pPr algn="l"/>
            <a:r>
              <a:rPr lang="zh-CN" altLang="en-US" sz="1600">
                <a:solidFill>
                  <a:schemeClr val="bg1"/>
                </a:solidFill>
              </a:rPr>
              <a:t>            outputs[-1], targets[:buckets[0][1]], weights[:buckets[0][1]],</a:t>
            </a:r>
            <a:endParaRPr lang="zh-CN" altLang="en-US" sz="1600">
              <a:solidFill>
                <a:schemeClr val="bg1"/>
              </a:solidFill>
            </a:endParaRPr>
          </a:p>
          <a:p>
            <a:pPr algn="l"/>
            <a:r>
              <a:rPr lang="zh-CN" altLang="en-US" sz="1600">
                <a:solidFill>
                  <a:schemeClr val="bg1"/>
                </a:solidFill>
              </a:rPr>
              <a:t>            softmax_loss_function=softmax_loss_function))</a:t>
            </a:r>
            <a:endParaRPr lang="zh-CN" altLang="en-US" sz="1600">
              <a:solidFill>
                <a:schemeClr val="bg1"/>
              </a:solidFill>
            </a:endParaRPr>
          </a:p>
          <a:p>
            <a:pPr algn="l"/>
            <a:r>
              <a:rPr lang="zh-CN" altLang="en-US" sz="1600">
                <a:solidFill>
                  <a:schemeClr val="bg1"/>
                </a:solidFill>
              </a:rPr>
              <a:t>    else:</a:t>
            </a:r>
            <a:endParaRPr lang="zh-CN" altLang="en-US" sz="1600">
              <a:solidFill>
                <a:schemeClr val="bg1"/>
              </a:solidFill>
            </a:endParaRPr>
          </a:p>
          <a:p>
            <a:pPr algn="l"/>
            <a:r>
              <a:rPr lang="zh-CN" altLang="en-US" sz="1600">
                <a:solidFill>
                  <a:schemeClr val="bg1"/>
                </a:solidFill>
              </a:rPr>
              <a:t>        losses.append(sequence_loss(</a:t>
            </a:r>
            <a:endParaRPr lang="zh-CN" altLang="en-US" sz="1600">
              <a:solidFill>
                <a:schemeClr val="bg1"/>
              </a:solidFill>
            </a:endParaRPr>
          </a:p>
          <a:p>
            <a:pPr algn="l"/>
            <a:r>
              <a:rPr lang="zh-CN" altLang="en-US" sz="1600">
                <a:solidFill>
                  <a:schemeClr val="bg1"/>
                </a:solidFill>
              </a:rPr>
              <a:t>            outputs[-1], targets[:buckets[0][1]], weights[:buckets[0][1]],</a:t>
            </a:r>
            <a:endParaRPr lang="zh-CN" altLang="en-US" sz="1600">
              <a:solidFill>
                <a:schemeClr val="bg1"/>
              </a:solidFill>
            </a:endParaRPr>
          </a:p>
          <a:p>
            <a:pPr algn="l"/>
            <a:r>
              <a:rPr lang="zh-CN" altLang="en-US" sz="1600">
                <a:solidFill>
                  <a:schemeClr val="bg1"/>
                </a:solidFill>
              </a:rPr>
              <a:t>            softmax_loss_function=softmax_loss_function))</a:t>
            </a:r>
            <a:endParaRPr lang="zh-CN" altLang="en-US" sz="1600">
              <a:solidFill>
                <a:schemeClr val="bg1"/>
              </a:solidFill>
            </a:endParaRPr>
          </a:p>
          <a:p>
            <a:pPr algn="l"/>
            <a:endParaRPr lang="zh-CN" altLang="en-US" sz="1600">
              <a:solidFill>
                <a:schemeClr val="bg1"/>
              </a:solidFill>
            </a:endParaRPr>
          </a:p>
          <a:p>
            <a:pPr algn="l"/>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      if not forward_only:</a:t>
            </a:r>
            <a:endParaRPr lang="zh-CN" altLang="en-US" sz="1600">
              <a:solidFill>
                <a:schemeClr val="bg1"/>
              </a:solidFill>
            </a:endParaRPr>
          </a:p>
          <a:p>
            <a:pPr algn="l"/>
            <a:r>
              <a:rPr lang="zh-CN" altLang="en-US" sz="1600">
                <a:solidFill>
                  <a:schemeClr val="bg1"/>
                </a:solidFill>
              </a:rPr>
              <a:t>          self.gradient_norms = []</a:t>
            </a:r>
            <a:endParaRPr lang="zh-CN" altLang="en-US" sz="1600">
              <a:solidFill>
                <a:schemeClr val="bg1"/>
              </a:solidFill>
            </a:endParaRPr>
          </a:p>
          <a:p>
            <a:pPr algn="l"/>
            <a:r>
              <a:rPr lang="zh-CN" altLang="en-US" sz="1600">
                <a:solidFill>
                  <a:schemeClr val="bg1"/>
                </a:solidFill>
              </a:rPr>
              <a:t>          self.updates = []</a:t>
            </a:r>
            <a:endParaRPr lang="zh-CN" altLang="en-US" sz="1600">
              <a:solidFill>
                <a:schemeClr val="bg1"/>
              </a:solidFill>
            </a:endParaRPr>
          </a:p>
          <a:p>
            <a:pPr algn="l"/>
            <a:r>
              <a:rPr lang="zh-CN" altLang="en-US" sz="1600">
                <a:solidFill>
                  <a:schemeClr val="bg1"/>
                </a:solidFill>
              </a:rPr>
              <a:t>          opt = tf.train.GradientDescentOptimizer(self.learning_rate)</a:t>
            </a:r>
            <a:endParaRPr lang="zh-CN" altLang="en-US" sz="1600">
              <a:solidFill>
                <a:schemeClr val="bg1"/>
              </a:solidFill>
            </a:endParaRPr>
          </a:p>
          <a:p>
            <a:pPr algn="l"/>
            <a:endParaRPr lang="zh-CN" altLang="en-US" sz="1600">
              <a:solidFill>
                <a:schemeClr val="bg1"/>
              </a:solidFill>
            </a:endParaRPr>
          </a:p>
          <a:p>
            <a:pPr algn="l"/>
            <a:r>
              <a:rPr lang="zh-CN" altLang="en-US" sz="1600">
                <a:solidFill>
                  <a:schemeClr val="bg1"/>
                </a:solidFill>
              </a:rPr>
              <a:t>          for b in xrange(len(buckets)):</a:t>
            </a:r>
            <a:endParaRPr lang="zh-CN" altLang="en-US" sz="1600">
              <a:solidFill>
                <a:schemeClr val="bg1"/>
              </a:solidFill>
            </a:endParaRPr>
          </a:p>
          <a:p>
            <a:pPr algn="l"/>
            <a:r>
              <a:rPr lang="zh-CN" altLang="en-US" sz="1600">
                <a:solidFill>
                  <a:schemeClr val="bg1"/>
                </a:solidFill>
              </a:rPr>
              <a:t>              gradients = tf.gradients(self.losses[b], params)</a:t>
            </a:r>
            <a:endParaRPr lang="zh-CN" altLang="en-US" sz="1600">
              <a:solidFill>
                <a:schemeClr val="bg1"/>
              </a:solidFill>
            </a:endParaRPr>
          </a:p>
          <a:p>
            <a:pPr algn="l"/>
            <a:r>
              <a:rPr lang="zh-CN" altLang="en-US" sz="1600">
                <a:solidFill>
                  <a:schemeClr val="bg1"/>
                </a:solidFill>
              </a:rPr>
              <a:t>              clipped_gradients, norm = tf.clip_by_global_norm(gradients,</a:t>
            </a:r>
            <a:endParaRPr lang="zh-CN" altLang="en-US" sz="1600">
              <a:solidFill>
                <a:schemeClr val="bg1"/>
              </a:solidFill>
            </a:endParaRPr>
          </a:p>
          <a:p>
            <a:pPr algn="l"/>
            <a:r>
              <a:rPr lang="zh-CN" altLang="en-US" sz="1600">
                <a:solidFill>
                  <a:schemeClr val="bg1"/>
                </a:solidFill>
              </a:rPr>
              <a:t>                                                               max_gradient_norm)</a:t>
            </a:r>
            <a:endParaRPr lang="zh-CN" altLang="en-US" sz="1600">
              <a:solidFill>
                <a:schemeClr val="bg1"/>
              </a:solidFill>
            </a:endParaRPr>
          </a:p>
          <a:p>
            <a:pPr algn="l"/>
            <a:r>
              <a:rPr lang="zh-CN" altLang="en-US" sz="1600">
                <a:solidFill>
                  <a:schemeClr val="bg1"/>
                </a:solidFill>
              </a:rPr>
              <a:t>              self.gradient_norms.append(norm)</a:t>
            </a:r>
            <a:endParaRPr lang="zh-CN" altLang="en-US" sz="1600">
              <a:solidFill>
                <a:schemeClr val="bg1"/>
              </a:solidFill>
            </a:endParaRPr>
          </a:p>
          <a:p>
            <a:pPr algn="l"/>
            <a:r>
              <a:rPr lang="zh-CN" altLang="en-US" sz="1600">
                <a:solidFill>
                  <a:schemeClr val="bg1"/>
                </a:solidFill>
              </a:rPr>
              <a:t>              self.updates.append(opt.apply_gradients(</a:t>
            </a:r>
            <a:endParaRPr lang="zh-CN" altLang="en-US" sz="1600">
              <a:solidFill>
                <a:schemeClr val="bg1"/>
              </a:solidFill>
            </a:endParaRPr>
          </a:p>
          <a:p>
            <a:pPr algn="l"/>
            <a:r>
              <a:rPr lang="zh-CN" altLang="en-US" sz="1600">
                <a:solidFill>
                  <a:schemeClr val="bg1"/>
                </a:solidFill>
              </a:rPr>
              <a:t>                  zip(clipped_gradients, params), global_step=self.global_step))</a:t>
            </a:r>
            <a:endParaRPr lang="zh-CN" altLang="en-US" sz="1600">
              <a:solidFill>
                <a:schemeClr val="bg1"/>
              </a:solidFill>
            </a:endParaRPr>
          </a:p>
          <a:p>
            <a:pPr algn="l"/>
            <a:endParaRPr lang="zh-CN" altLang="en-US" sz="1600">
              <a:solidFill>
                <a:schemeClr val="bg1"/>
              </a:solidFill>
            </a:endParaRPr>
          </a:p>
          <a:p>
            <a:pPr algn="l"/>
            <a:endParaRPr lang="zh-CN" altLang="en-US" sz="1600">
              <a:solidFill>
                <a:schemeClr val="bg1"/>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D7BC5A3-D355-4C8D-AD2C-5AC2CB0B116D}" type="slidenum">
              <a:rPr lang="zh-CN" altLang="en-US" smtClean="0"/>
            </a:fld>
            <a:endParaRPr lang="zh-CN" altLang="en-US" dirty="0"/>
          </a:p>
        </p:txBody>
      </p:sp>
      <p:pic>
        <p:nvPicPr>
          <p:cNvPr id="3" name="图片 3"/>
          <p:cNvPicPr>
            <a:picLocks noChangeAspect="1"/>
          </p:cNvPicPr>
          <p:nvPr/>
        </p:nvPicPr>
        <p:blipFill>
          <a:blip r:embed="rId1"/>
          <a:srcRect/>
          <a:stretch>
            <a:fillRect/>
          </a:stretch>
        </p:blipFill>
        <p:spPr bwMode="auto">
          <a:xfrm>
            <a:off x="8817282" y="2330817"/>
            <a:ext cx="16557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9328" r="89552"/>
                    </a14:imgEffect>
                  </a14:imgLayer>
                </a14:imgProps>
              </a:ext>
            </a:extLst>
          </a:blip>
          <a:srcRect/>
          <a:stretch>
            <a:fillRect/>
          </a:stretch>
        </p:blipFill>
        <p:spPr bwMode="auto">
          <a:xfrm>
            <a:off x="1512277" y="2756892"/>
            <a:ext cx="16351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986703" y="2756892"/>
            <a:ext cx="3094894" cy="1446550"/>
          </a:xfrm>
          <a:prstGeom prst="rect">
            <a:avLst/>
          </a:prstGeom>
          <a:noFill/>
        </p:spPr>
        <p:txBody>
          <a:bodyPr wrap="square" rtlCol="0">
            <a:spAutoFit/>
          </a:bodyPr>
          <a:lstStyle/>
          <a:p>
            <a:r>
              <a:rPr lang="zh-CN" altLang="en-US" sz="8800" dirty="0" smtClean="0">
                <a:solidFill>
                  <a:schemeClr val="bg1"/>
                </a:solidFill>
              </a:rPr>
              <a:t>谢谢</a:t>
            </a:r>
            <a:endParaRPr lang="zh-CN" altLang="en-US" sz="7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25750</Words>
  <Application>WPS 演示</Application>
  <PresentationFormat>Widescreen</PresentationFormat>
  <Paragraphs>1514</Paragraphs>
  <Slides>96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96</vt:i4>
      </vt:variant>
    </vt:vector>
  </HeadingPairs>
  <TitlesOfParts>
    <vt:vector size="107" baseType="lpstr">
      <vt:lpstr>Arial</vt:lpstr>
      <vt:lpstr>宋体</vt:lpstr>
      <vt:lpstr>Wingdings</vt:lpstr>
      <vt:lpstr>Times New Roman</vt:lpstr>
      <vt:lpstr>微软雅黑</vt:lpstr>
      <vt:lpstr>Wingdings</vt:lpstr>
      <vt:lpstr>等线</vt:lpstr>
      <vt:lpstr>Arial Unicode MS</vt:lpstr>
      <vt:lpstr>Wingdings 2</vt:lpstr>
      <vt:lpstr>Courier New</vt:lpstr>
      <vt:lpstr>Office Theme</vt:lpstr>
      <vt:lpstr>深度学习相关硬件与软件平台</vt:lpstr>
      <vt:lpstr>PowerPoint 演示文稿</vt:lpstr>
      <vt:lpstr>深度学习需要怎样的硬件支撑</vt:lpstr>
      <vt:lpstr>深度学习需要怎样的硬件支撑</vt:lpstr>
      <vt:lpstr>CPU与GPU</vt:lpstr>
      <vt:lpstr>CPU与GPU</vt:lpstr>
      <vt:lpstr>CPU与GPU</vt:lpstr>
      <vt:lpstr>CPU与GPU</vt:lpstr>
      <vt:lpstr>CPU与GPU</vt:lpstr>
      <vt:lpstr>CPU与GPU</vt:lpstr>
      <vt:lpstr>Programming GPUs</vt:lpstr>
      <vt:lpstr>CPU与GPU</vt:lpstr>
      <vt:lpstr>CPU与GPU</vt:lpstr>
      <vt:lpstr>GPU为何如此适用于深度学习</vt:lpstr>
      <vt:lpstr>DeepBench提出四种基本运算</vt:lpstr>
      <vt:lpstr>现如今的深度学习硬件平台</vt:lpstr>
      <vt:lpstr>1.数据加速中心</vt:lpstr>
      <vt:lpstr>2.机器学习加速</vt:lpstr>
      <vt:lpstr>深度学习的硬件方案</vt:lpstr>
      <vt:lpstr>FPGA 与 ASIC</vt:lpstr>
      <vt:lpstr>GPU、FPGA 还是专用芯片？</vt:lpstr>
      <vt:lpstr>PowerPoint 演示文稿</vt:lpstr>
      <vt:lpstr>深度学习常用的软件工具</vt:lpstr>
      <vt:lpstr>深度学习常用的软件工具</vt:lpstr>
      <vt:lpstr>深度学习常用的软件工具</vt:lpstr>
      <vt:lpstr>Computational Graphs</vt:lpstr>
      <vt:lpstr>Python vs PyTorch</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TensorFlow</vt:lpstr>
      <vt:lpstr>Pytorch</vt:lpstr>
      <vt:lpstr>Pytorch: Tensors</vt:lpstr>
      <vt:lpstr>Pytorch:Autograd</vt:lpstr>
      <vt:lpstr>Pytorch:Autograd</vt:lpstr>
      <vt:lpstr>Pytorch: nn</vt:lpstr>
      <vt:lpstr>Pytorch: nn</vt:lpstr>
      <vt:lpstr>PowerPoint 演示文稿</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实验一：图像分类</vt:lpstr>
      <vt:lpstr>PowerPoint 演示文稿</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实验二：机器翻译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Dove Lian</dc:creator>
  <cp:lastModifiedBy>Hongyuan Zhu</cp:lastModifiedBy>
  <cp:revision>489</cp:revision>
  <dcterms:created xsi:type="dcterms:W3CDTF">2018-09-20T09:27:00Z</dcterms:created>
  <dcterms:modified xsi:type="dcterms:W3CDTF">2018-11-07T00:42:25Z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